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3" r:id="rId3"/>
    <p:sldId id="335" r:id="rId5"/>
    <p:sldId id="296" r:id="rId6"/>
    <p:sldId id="264" r:id="rId7"/>
    <p:sldId id="332" r:id="rId8"/>
    <p:sldId id="263" r:id="rId9"/>
    <p:sldId id="333" r:id="rId10"/>
    <p:sldId id="301" r:id="rId11"/>
    <p:sldId id="334" r:id="rId12"/>
    <p:sldId id="299" r:id="rId13"/>
    <p:sldId id="316" r:id="rId14"/>
    <p:sldId id="318" r:id="rId15"/>
    <p:sldId id="310" r:id="rId16"/>
    <p:sldId id="337" r:id="rId17"/>
    <p:sldId id="336" r:id="rId18"/>
    <p:sldId id="314" r:id="rId19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988F"/>
    <a:srgbClr val="F0F0F0"/>
    <a:srgbClr val="7F7F7F"/>
    <a:srgbClr val="B5CAE5"/>
    <a:srgbClr val="6D9ED2"/>
    <a:srgbClr val="B3D6CA"/>
    <a:srgbClr val="85A0AB"/>
    <a:srgbClr val="C3DED5"/>
    <a:srgbClr val="6572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37" autoAdjust="0"/>
    <p:restoredTop sz="94705" autoAdjust="0"/>
  </p:normalViewPr>
  <p:slideViewPr>
    <p:cSldViewPr snapToGrid="0">
      <p:cViewPr>
        <p:scale>
          <a:sx n="50" d="100"/>
          <a:sy n="50" d="100"/>
        </p:scale>
        <p:origin x="452" y="232"/>
      </p:cViewPr>
      <p:guideLst>
        <p:guide orient="horz" pos="2160"/>
        <p:guide pos="38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gs" Target="tags/tag14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GIF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B21F41-A93E-4D3C-8120-63B17F2463D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2ED2B4-1C8E-4590-A558-0F608599CC0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ED2B4-1C8E-4590-A558-0F608599CC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ED2B4-1C8E-4590-A558-0F608599CC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ED2B4-1C8E-4590-A558-0F608599CC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ED2B4-1C8E-4590-A558-0F608599CC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2ED2B4-1C8E-4590-A558-0F608599CC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random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0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.jpg"/>
          <p:cNvSpPr>
            <a:spLocks noGrp="1"/>
          </p:cNvSpPr>
          <p:nvPr>
            <p:ph type="pic" sz="half" idx="13"/>
          </p:nvPr>
        </p:nvSpPr>
        <p:spPr>
          <a:xfrm>
            <a:off x="952500" y="3270250"/>
            <a:ext cx="4698686" cy="358771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36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slow">
    <p:random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0" y="1988458"/>
            <a:ext cx="12192000" cy="2656114"/>
          </a:xfrm>
          <a:custGeom>
            <a:avLst/>
            <a:gdLst>
              <a:gd name="connsiteX0" fmla="*/ 0 w 12192000"/>
              <a:gd name="connsiteY0" fmla="*/ 0 h 2656114"/>
              <a:gd name="connsiteX1" fmla="*/ 12192000 w 12192000"/>
              <a:gd name="connsiteY1" fmla="*/ 0 h 2656114"/>
              <a:gd name="connsiteX2" fmla="*/ 12192000 w 12192000"/>
              <a:gd name="connsiteY2" fmla="*/ 2656114 h 2656114"/>
              <a:gd name="connsiteX3" fmla="*/ 0 w 12192000"/>
              <a:gd name="connsiteY3" fmla="*/ 2656114 h 2656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656114">
                <a:moveTo>
                  <a:pt x="0" y="0"/>
                </a:moveTo>
                <a:lnTo>
                  <a:pt x="12192000" y="0"/>
                </a:lnTo>
                <a:lnTo>
                  <a:pt x="12192000" y="2656114"/>
                </a:lnTo>
                <a:lnTo>
                  <a:pt x="0" y="26561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000">
        <p:fade/>
      </p:transition>
    </mc:Choice>
    <mc:Fallback>
      <p:transition spd="med" advClick="0" advTm="1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random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2.pn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27D503-FAC2-446F-94D4-0B9973DD4BF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207FA-B3A2-40A8-90FC-2A84D419E24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>
    <p:random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9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0.xml"/><Relationship Id="rId2" Type="http://schemas.openxmlformats.org/officeDocument/2006/relationships/image" Target="../media/image4.png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1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2.xml"/><Relationship Id="rId2" Type="http://schemas.openxmlformats.org/officeDocument/2006/relationships/image" Target="../media/image17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3.xml"/><Relationship Id="rId2" Type="http://schemas.openxmlformats.org/officeDocument/2006/relationships/image" Target="../media/image18.png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2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3.xml"/><Relationship Id="rId2" Type="http://schemas.openxmlformats.org/officeDocument/2006/relationships/image" Target="../media/image8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4.xml"/><Relationship Id="rId2" Type="http://schemas.openxmlformats.org/officeDocument/2006/relationships/image" Target="../media/image9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5.xml"/><Relationship Id="rId2" Type="http://schemas.openxmlformats.org/officeDocument/2006/relationships/image" Target="../media/image10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6.xml"/><Relationship Id="rId2" Type="http://schemas.openxmlformats.org/officeDocument/2006/relationships/image" Target="../media/image11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.xml"/><Relationship Id="rId2" Type="http://schemas.openxmlformats.org/officeDocument/2006/relationships/image" Target="../media/image12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8.xml"/><Relationship Id="rId2" Type="http://schemas.openxmlformats.org/officeDocument/2006/relationships/image" Target="../media/image13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夏(1).gi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03"/>
            <a:ext cx="12192000" cy="685719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" y="1478281"/>
            <a:ext cx="12191999" cy="4114800"/>
          </a:xfrm>
          <a:prstGeom prst="rect">
            <a:avLst/>
          </a:prstGeom>
          <a:solidFill>
            <a:srgbClr val="01988F">
              <a:alpha val="44000"/>
            </a:srgbClr>
          </a:solidFill>
          <a:ln>
            <a:solidFill>
              <a:srgbClr val="019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_3"/>
          <p:cNvSpPr/>
          <p:nvPr/>
        </p:nvSpPr>
        <p:spPr>
          <a:xfrm>
            <a:off x="3647640" y="1994981"/>
            <a:ext cx="5167747" cy="132207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l"/>
            <a:r>
              <a:rPr lang="en-US" altLang="zh-CN" sz="36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方正字迹-典雅楷体简体" pitchFamily="2" charset="-122"/>
                <a:ea typeface="方正字迹-典雅楷体简体" pitchFamily="2" charset="-122"/>
              </a:rPr>
              <a:t>NBA(</a:t>
            </a:r>
            <a:r>
              <a:rPr lang="zh-CN" altLang="en-US" sz="36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方正字迹-典雅楷体简体" pitchFamily="2" charset="-122"/>
                <a:ea typeface="方正字迹-典雅楷体简体" pitchFamily="2" charset="-122"/>
              </a:rPr>
              <a:t>美国职业篮球联赛</a:t>
            </a:r>
            <a:r>
              <a:rPr lang="en-US" altLang="zh-CN" sz="36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方正字迹-典雅楷体简体" pitchFamily="2" charset="-122"/>
                <a:ea typeface="方正字迹-典雅楷体简体" pitchFamily="2" charset="-122"/>
              </a:rPr>
              <a:t>)</a:t>
            </a:r>
            <a:endParaRPr lang="en-US" altLang="zh-CN" sz="36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l"/>
            <a:r>
              <a:rPr lang="zh-CN" altLang="en-US" sz="44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方正字迹-典雅楷体简体" pitchFamily="2" charset="-122"/>
                <a:ea typeface="方正字迹-典雅楷体简体" pitchFamily="2" charset="-122"/>
              </a:rPr>
              <a:t>讲解报告</a:t>
            </a:r>
            <a:endParaRPr lang="zh-CN" altLang="en-US" sz="44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 rot="16200000">
            <a:off x="4956880" y="-331401"/>
            <a:ext cx="2175173" cy="5894267"/>
            <a:chOff x="757083" y="1950939"/>
            <a:chExt cx="4306530" cy="2936923"/>
          </a:xfrm>
        </p:grpSpPr>
        <p:cxnSp>
          <p:nvCxnSpPr>
            <p:cNvPr id="22" name="直接连接符 21"/>
            <p:cNvCxnSpPr/>
            <p:nvPr/>
          </p:nvCxnSpPr>
          <p:spPr>
            <a:xfrm>
              <a:off x="776747" y="1950939"/>
              <a:ext cx="0" cy="2936923"/>
            </a:xfrm>
            <a:prstGeom prst="line">
              <a:avLst/>
            </a:prstGeom>
            <a:ln w="34925">
              <a:solidFill>
                <a:srgbClr val="F4F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757083" y="1960771"/>
              <a:ext cx="4306530" cy="0"/>
            </a:xfrm>
            <a:prstGeom prst="line">
              <a:avLst/>
            </a:prstGeom>
            <a:ln w="34925">
              <a:solidFill>
                <a:srgbClr val="F4F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766915" y="4868198"/>
              <a:ext cx="4296698" cy="0"/>
            </a:xfrm>
            <a:prstGeom prst="line">
              <a:avLst/>
            </a:prstGeom>
            <a:ln w="34925">
              <a:solidFill>
                <a:srgbClr val="F4F0E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3830955" y="3855085"/>
            <a:ext cx="5657850" cy="1661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汇报人：张泽铖</a:t>
            </a:r>
            <a:r>
              <a:rPr lang="en-US" altLang="zh-CN" sz="36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 </a:t>
            </a:r>
            <a:r>
              <a:rPr lang="zh-CN" altLang="en-US" sz="36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徐钦禹</a:t>
            </a:r>
            <a:endParaRPr lang="en-US" altLang="zh-CN" sz="36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36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pic>
        <p:nvPicPr>
          <p:cNvPr id="32" name="图片 31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244688" y="5872026"/>
            <a:ext cx="2671087" cy="75241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635" y="1528445"/>
            <a:ext cx="1842770" cy="247840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2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624"/>
          <p:cNvSpPr/>
          <p:nvPr/>
        </p:nvSpPr>
        <p:spPr>
          <a:xfrm>
            <a:off x="895257" y="-1"/>
            <a:ext cx="2511972" cy="6858001"/>
          </a:xfrm>
          <a:prstGeom prst="rect">
            <a:avLst/>
          </a:prstGeom>
          <a:solidFill>
            <a:srgbClr val="01988F"/>
          </a:solidFill>
          <a:ln w="12700">
            <a:miter lim="400000"/>
          </a:ln>
          <a:effectLst/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>
                <a:solidFill>
                  <a:srgbClr val="FFFFFF"/>
                </a:solidFill>
              </a:defRPr>
            </a:pPr>
            <a:endParaRPr sz="1600" dirty="0"/>
          </a:p>
        </p:txBody>
      </p:sp>
      <p:sp>
        <p:nvSpPr>
          <p:cNvPr id="13" name="TextBox 37"/>
          <p:cNvSpPr txBox="1"/>
          <p:nvPr/>
        </p:nvSpPr>
        <p:spPr>
          <a:xfrm>
            <a:off x="1067343" y="142708"/>
            <a:ext cx="2112235" cy="1661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PART </a:t>
            </a:r>
            <a:endParaRPr lang="en-US" altLang="zh-CN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04</a:t>
            </a:r>
            <a:endParaRPr lang="zh-CN" altLang="en-US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447799" y="2068285"/>
            <a:ext cx="77288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800" dirty="0">
                <a:solidFill>
                  <a:schemeClr val="bg1"/>
                </a:solidFill>
                <a:ea typeface="方正字迹-典雅楷体简体" pitchFamily="2" charset="-122"/>
              </a:rPr>
              <a:t>竞争均衡水平</a:t>
            </a:r>
            <a:endParaRPr lang="zh-CN" altLang="en-US" sz="2800" b="1" spc="800" dirty="0">
              <a:solidFill>
                <a:schemeClr val="bg1"/>
              </a:solidFill>
              <a:ea typeface="方正字迹-典雅楷体简体" pitchFamily="2" charset="-122"/>
            </a:endParaRPr>
          </a:p>
          <a:p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2111828" y="3332747"/>
            <a:ext cx="772886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800" dirty="0">
                <a:solidFill>
                  <a:schemeClr val="bg1"/>
                </a:solidFill>
                <a:ea typeface="方正字迹-典雅楷体简体" pitchFamily="2" charset="-122"/>
              </a:rPr>
              <a:t>与治理手段</a:t>
            </a:r>
            <a:endParaRPr lang="zh-CN" altLang="en-US" sz="2800" b="1" spc="800" dirty="0">
              <a:solidFill>
                <a:schemeClr val="bg1"/>
              </a:solidFill>
              <a:ea typeface="方正字迹-典雅楷体简体" pitchFamily="2" charset="-122"/>
            </a:endParaRPr>
          </a:p>
          <a:p>
            <a:endParaRPr lang="zh-CN" altLang="en-US" dirty="0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715" y="448792"/>
            <a:ext cx="7218485" cy="59476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418400"/>
            <a:ext cx="2481534" cy="4789360"/>
          </a:xfrm>
          <a:prstGeom prst="rect">
            <a:avLst/>
          </a:prstGeom>
        </p:spPr>
      </p:pic>
      <p:grpSp>
        <p:nvGrpSpPr>
          <p:cNvPr id="5" name="组合 21"/>
          <p:cNvGrpSpPr/>
          <p:nvPr/>
        </p:nvGrpSpPr>
        <p:grpSpPr>
          <a:xfrm>
            <a:off x="4546184" y="2012924"/>
            <a:ext cx="5272354" cy="959093"/>
            <a:chOff x="3980318" y="1744778"/>
            <a:chExt cx="5378859" cy="1042080"/>
          </a:xfrm>
        </p:grpSpPr>
        <p:cxnSp>
          <p:nvCxnSpPr>
            <p:cNvPr id="55" name="直接连接符 54"/>
            <p:cNvCxnSpPr/>
            <p:nvPr/>
          </p:nvCxnSpPr>
          <p:spPr>
            <a:xfrm>
              <a:off x="3980318" y="2251530"/>
              <a:ext cx="1228725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左中括号 55"/>
            <p:cNvSpPr/>
            <p:nvPr/>
          </p:nvSpPr>
          <p:spPr>
            <a:xfrm>
              <a:off x="5264605" y="1744778"/>
              <a:ext cx="123825" cy="1042080"/>
            </a:xfrm>
            <a:prstGeom prst="leftBracket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lnSpc>
                  <a:spcPct val="200000"/>
                </a:lnSpc>
                <a:defRPr/>
              </a:pP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7" name="Rectangle 5"/>
            <p:cNvSpPr/>
            <p:nvPr/>
          </p:nvSpPr>
          <p:spPr bwMode="auto">
            <a:xfrm>
              <a:off x="4561979" y="1754646"/>
              <a:ext cx="4797198" cy="10114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3600" b="1" kern="0" dirty="0">
                  <a:latin typeface="方正字迹-典雅楷体简体" pitchFamily="2" charset="-122"/>
                  <a:ea typeface="方正字迹-典雅楷体简体" pitchFamily="2" charset="-122"/>
                  <a:cs typeface="Arial" panose="020B0604020202090204" pitchFamily="34" charset="0"/>
                </a:rPr>
                <a:t>选秀制度</a:t>
              </a:r>
              <a:endParaRPr lang="en-US" altLang="zh-CN" sz="3600" b="1" kern="0" dirty="0">
                <a:latin typeface="方正字迹-典雅楷体简体" pitchFamily="2" charset="-122"/>
                <a:ea typeface="方正字迹-典雅楷体简体" pitchFamily="2" charset="-122"/>
                <a:cs typeface="Arial" panose="020B0604020202090204" pitchFamily="34" charset="0"/>
              </a:endParaRPr>
            </a:p>
          </p:txBody>
        </p:sp>
      </p:grpSp>
      <p:cxnSp>
        <p:nvCxnSpPr>
          <p:cNvPr id="58" name="直接箭头连接符 57"/>
          <p:cNvCxnSpPr/>
          <p:nvPr/>
        </p:nvCxnSpPr>
        <p:spPr>
          <a:xfrm flipV="1">
            <a:off x="3500465" y="3853326"/>
            <a:ext cx="766440" cy="12839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26"/>
          <p:cNvGrpSpPr/>
          <p:nvPr/>
        </p:nvGrpSpPr>
        <p:grpSpPr>
          <a:xfrm>
            <a:off x="2980098" y="2515849"/>
            <a:ext cx="537679" cy="322899"/>
            <a:chOff x="2132468" y="2251530"/>
            <a:chExt cx="584200" cy="350838"/>
          </a:xfrm>
        </p:grpSpPr>
        <p:cxnSp>
          <p:nvCxnSpPr>
            <p:cNvPr id="60" name="直接连接符 59"/>
            <p:cNvCxnSpPr/>
            <p:nvPr/>
          </p:nvCxnSpPr>
          <p:spPr bwMode="auto">
            <a:xfrm flipV="1">
              <a:off x="2132468" y="2251530"/>
              <a:ext cx="265112" cy="350838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 bwMode="auto">
            <a:xfrm>
              <a:off x="2389643" y="2251530"/>
              <a:ext cx="327025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29"/>
          <p:cNvGrpSpPr/>
          <p:nvPr/>
        </p:nvGrpSpPr>
        <p:grpSpPr>
          <a:xfrm>
            <a:off x="5625424" y="3429558"/>
            <a:ext cx="4852638" cy="934550"/>
            <a:chOff x="5453518" y="3283992"/>
            <a:chExt cx="4913094" cy="1015413"/>
          </a:xfrm>
        </p:grpSpPr>
        <p:cxnSp>
          <p:nvCxnSpPr>
            <p:cNvPr id="64" name="直接连接符 63"/>
            <p:cNvCxnSpPr/>
            <p:nvPr/>
          </p:nvCxnSpPr>
          <p:spPr>
            <a:xfrm flipH="1">
              <a:off x="5453518" y="3806372"/>
              <a:ext cx="893762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左中括号 64"/>
            <p:cNvSpPr/>
            <p:nvPr/>
          </p:nvSpPr>
          <p:spPr>
            <a:xfrm>
              <a:off x="6411915" y="3309485"/>
              <a:ext cx="123825" cy="989920"/>
            </a:xfrm>
            <a:prstGeom prst="leftBracket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lnSpc>
                  <a:spcPct val="200000"/>
                </a:lnSpc>
                <a:defRPr/>
              </a:pP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6" name="Rectangle 5"/>
            <p:cNvSpPr/>
            <p:nvPr/>
          </p:nvSpPr>
          <p:spPr bwMode="auto">
            <a:xfrm>
              <a:off x="5671241" y="3283992"/>
              <a:ext cx="4695371" cy="10114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3600" b="1" kern="0" dirty="0">
                  <a:latin typeface="方正字迹-典雅楷体简体" pitchFamily="2" charset="-122"/>
                  <a:ea typeface="方正字迹-典雅楷体简体" pitchFamily="2" charset="-122"/>
                  <a:cs typeface="Arial" panose="020B0604020202090204" pitchFamily="34" charset="0"/>
                </a:rPr>
                <a:t>转会制度</a:t>
              </a:r>
              <a:endParaRPr lang="en-US" altLang="zh-CN" sz="3600" b="1" kern="0" dirty="0">
                <a:latin typeface="方正字迹-典雅楷体简体" pitchFamily="2" charset="-122"/>
                <a:ea typeface="方正字迹-典雅楷体简体" pitchFamily="2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8" name="组合 33"/>
          <p:cNvGrpSpPr/>
          <p:nvPr/>
        </p:nvGrpSpPr>
        <p:grpSpPr>
          <a:xfrm>
            <a:off x="4877101" y="4832357"/>
            <a:ext cx="5276268" cy="930906"/>
            <a:chOff x="4333875" y="4846551"/>
            <a:chExt cx="5100770" cy="1011454"/>
          </a:xfrm>
        </p:grpSpPr>
        <p:cxnSp>
          <p:nvCxnSpPr>
            <p:cNvPr id="68" name="直接连接符 67"/>
            <p:cNvCxnSpPr/>
            <p:nvPr/>
          </p:nvCxnSpPr>
          <p:spPr>
            <a:xfrm flipH="1">
              <a:off x="4333875" y="5361443"/>
              <a:ext cx="893763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左中括号 71"/>
            <p:cNvSpPr/>
            <p:nvPr/>
          </p:nvSpPr>
          <p:spPr>
            <a:xfrm>
              <a:off x="5327650" y="4865176"/>
              <a:ext cx="123825" cy="992534"/>
            </a:xfrm>
            <a:prstGeom prst="leftBracket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lnSpc>
                  <a:spcPct val="200000"/>
                </a:lnSpc>
                <a:defRPr/>
              </a:pP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73" name="Rectangle 5"/>
            <p:cNvSpPr/>
            <p:nvPr/>
          </p:nvSpPr>
          <p:spPr bwMode="auto">
            <a:xfrm>
              <a:off x="4637447" y="4846551"/>
              <a:ext cx="4797198" cy="10114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3600" kern="0" dirty="0">
                  <a:latin typeface="方正字迹-典雅楷体简体" pitchFamily="2" charset="-122"/>
                  <a:ea typeface="方正字迹-典雅楷体简体" pitchFamily="2" charset="-122"/>
                  <a:cs typeface="Arial" panose="020B0604020202090204" pitchFamily="34" charset="0"/>
                </a:rPr>
                <a:t>          </a:t>
              </a:r>
              <a:r>
                <a:rPr lang="zh-CN" altLang="en-US" sz="3600" b="1" kern="0" dirty="0">
                  <a:latin typeface="方正字迹-典雅楷体简体" pitchFamily="2" charset="-122"/>
                  <a:ea typeface="方正字迹-典雅楷体简体" pitchFamily="2" charset="-122"/>
                  <a:cs typeface="Arial" panose="020B0604020202090204" pitchFamily="34" charset="0"/>
                </a:rPr>
                <a:t>薪金制度</a:t>
              </a:r>
              <a:endParaRPr lang="en-US" altLang="zh-CN" sz="3600" b="1" kern="0" dirty="0">
                <a:latin typeface="方正字迹-典雅楷体简体" pitchFamily="2" charset="-122"/>
                <a:ea typeface="方正字迹-典雅楷体简体" pitchFamily="2" charset="-122"/>
                <a:cs typeface="Arial" panose="020B0604020202090204" pitchFamily="34" charset="0"/>
              </a:endParaRPr>
            </a:p>
          </p:txBody>
        </p:sp>
      </p:grpSp>
      <p:grpSp>
        <p:nvGrpSpPr>
          <p:cNvPr id="9" name="组合 37"/>
          <p:cNvGrpSpPr/>
          <p:nvPr/>
        </p:nvGrpSpPr>
        <p:grpSpPr>
          <a:xfrm flipV="1">
            <a:off x="2983972" y="4868367"/>
            <a:ext cx="537679" cy="322899"/>
            <a:chOff x="2132468" y="2251530"/>
            <a:chExt cx="584200" cy="350838"/>
          </a:xfrm>
        </p:grpSpPr>
        <p:cxnSp>
          <p:nvCxnSpPr>
            <p:cNvPr id="77" name="直接连接符 76"/>
            <p:cNvCxnSpPr/>
            <p:nvPr/>
          </p:nvCxnSpPr>
          <p:spPr bwMode="auto">
            <a:xfrm flipV="1">
              <a:off x="2132468" y="2251530"/>
              <a:ext cx="265112" cy="350838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 bwMode="auto">
            <a:xfrm>
              <a:off x="2389643" y="2251530"/>
              <a:ext cx="327025" cy="0"/>
            </a:xfrm>
            <a:prstGeom prst="line">
              <a:avLst/>
            </a:prstGeom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Freeform 5"/>
          <p:cNvSpPr/>
          <p:nvPr/>
        </p:nvSpPr>
        <p:spPr bwMode="auto">
          <a:xfrm rot="10800000">
            <a:off x="3721673" y="2029847"/>
            <a:ext cx="1043947" cy="92524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1988F"/>
          </a:solidFill>
          <a:ln w="31750" cap="flat">
            <a:noFill/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800" dirty="0">
              <a:solidFill>
                <a:srgbClr val="00AABC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6" name="Freeform 5"/>
          <p:cNvSpPr/>
          <p:nvPr/>
        </p:nvSpPr>
        <p:spPr bwMode="auto">
          <a:xfrm rot="10800000">
            <a:off x="4399448" y="3364745"/>
            <a:ext cx="1043947" cy="92524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1988F"/>
          </a:solidFill>
          <a:ln w="25400"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800" dirty="0">
              <a:solidFill>
                <a:prstClr val="black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89" name="Freeform 5"/>
          <p:cNvSpPr/>
          <p:nvPr/>
        </p:nvSpPr>
        <p:spPr bwMode="auto">
          <a:xfrm rot="10800000">
            <a:off x="3721673" y="4712685"/>
            <a:ext cx="1043947" cy="92524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solidFill>
            <a:srgbClr val="01988F"/>
          </a:solidFill>
          <a:ln w="31750" cap="flat">
            <a:noFill/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2800" dirty="0">
              <a:solidFill>
                <a:srgbClr val="00AABC"/>
              </a:solidFill>
              <a:latin typeface="字魂35号-经典雅黑" panose="02000000000000000000" pitchFamily="2" charset="-122"/>
              <a:ea typeface="字魂35号-经典雅黑" panose="02000000000000000000" pitchFamily="2" charset="-122"/>
              <a:cs typeface="+mn-ea"/>
              <a:sym typeface="+mn-l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025293" y="1986455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1</a:t>
            </a:r>
            <a:endParaRPr lang="zh-CN" altLang="en-US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695920" y="3299812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2</a:t>
            </a:r>
            <a:endParaRPr lang="zh-CN" altLang="en-US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989353" y="4631066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3</a:t>
            </a:r>
            <a:endParaRPr lang="zh-CN" altLang="en-US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-10347" y="1"/>
            <a:ext cx="12202347" cy="1103585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7" name="图片 46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239620" y="220718"/>
            <a:ext cx="2399624" cy="6759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10347" y="2935276"/>
            <a:ext cx="12202347" cy="4275163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矩形 5"/>
          <p:cNvSpPr/>
          <p:nvPr/>
        </p:nvSpPr>
        <p:spPr bwMode="auto">
          <a:xfrm>
            <a:off x="948624" y="1141632"/>
            <a:ext cx="10704721" cy="486503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330200" dist="190500" dir="666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defTabSz="912495">
              <a:buFont typeface="Arial" panose="020B0604020202090204" pitchFamily="34" charset="0"/>
              <a:buNone/>
              <a:defRPr/>
            </a:pPr>
            <a:endParaRPr lang="zh-CN" altLang="en-US" dirty="0">
              <a:latin typeface="Century Gothic" panose="020B0502020202020204" pitchFamily="34" charset="0"/>
              <a:ea typeface="微软雅黑 Light" panose="020B0502040204020203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2" name="组合 67"/>
          <p:cNvGrpSpPr/>
          <p:nvPr/>
        </p:nvGrpSpPr>
        <p:grpSpPr>
          <a:xfrm rot="10800000">
            <a:off x="0" y="292086"/>
            <a:ext cx="2121463" cy="651931"/>
            <a:chOff x="6876257" y="419100"/>
            <a:chExt cx="1591097" cy="488948"/>
          </a:xfrm>
          <a:solidFill>
            <a:srgbClr val="01988F"/>
          </a:solidFill>
        </p:grpSpPr>
        <p:sp>
          <p:nvSpPr>
            <p:cNvPr id="12" name="矩形 9"/>
            <p:cNvSpPr/>
            <p:nvPr/>
          </p:nvSpPr>
          <p:spPr>
            <a:xfrm>
              <a:off x="6876257" y="419100"/>
              <a:ext cx="1591097" cy="488948"/>
            </a:xfrm>
            <a:custGeom>
              <a:avLst/>
              <a:gdLst/>
              <a:ahLst/>
              <a:cxnLst/>
              <a:rect l="l" t="t" r="r" b="b"/>
              <a:pathLst>
                <a:path w="144016" h="869444">
                  <a:moveTo>
                    <a:pt x="0" y="0"/>
                  </a:moveTo>
                  <a:lnTo>
                    <a:pt x="144016" y="0"/>
                  </a:lnTo>
                  <a:lnTo>
                    <a:pt x="144016" y="869444"/>
                  </a:lnTo>
                  <a:lnTo>
                    <a:pt x="0" y="86944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 rot="10800000">
              <a:off x="7131411" y="489721"/>
              <a:ext cx="1335943" cy="34624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    选秀制度</a:t>
              </a:r>
              <a:endParaRPr lang="zh-CN" altLang="en-US" sz="2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endParaRPr>
            </a:p>
          </p:txBody>
        </p:sp>
      </p:grpSp>
      <p:sp>
        <p:nvSpPr>
          <p:cNvPr id="10" name="任意多边形 9"/>
          <p:cNvSpPr/>
          <p:nvPr/>
        </p:nvSpPr>
        <p:spPr>
          <a:xfrm>
            <a:off x="-32084" y="2890304"/>
            <a:ext cx="12240125" cy="1271903"/>
          </a:xfrm>
          <a:custGeom>
            <a:avLst/>
            <a:gdLst>
              <a:gd name="connsiteX0" fmla="*/ 0 w 12721389"/>
              <a:gd name="connsiteY0" fmla="*/ 532365 h 1078137"/>
              <a:gd name="connsiteX1" fmla="*/ 3593431 w 12721389"/>
              <a:gd name="connsiteY1" fmla="*/ 51102 h 1078137"/>
              <a:gd name="connsiteX2" fmla="*/ 7908758 w 12721389"/>
              <a:gd name="connsiteY2" fmla="*/ 1077797 h 1078137"/>
              <a:gd name="connsiteX3" fmla="*/ 11774905 w 12721389"/>
              <a:gd name="connsiteY3" fmla="*/ 163397 h 1078137"/>
              <a:gd name="connsiteX4" fmla="*/ 12721389 w 12721389"/>
              <a:gd name="connsiteY4" fmla="*/ 35060 h 1078137"/>
              <a:gd name="connsiteX0-1" fmla="*/ 0 w 12721389"/>
              <a:gd name="connsiteY0-2" fmla="*/ 532365 h 1078137"/>
              <a:gd name="connsiteX1-3" fmla="*/ 3593431 w 12721389"/>
              <a:gd name="connsiteY1-4" fmla="*/ 51102 h 1078137"/>
              <a:gd name="connsiteX2-5" fmla="*/ 7908758 w 12721389"/>
              <a:gd name="connsiteY2-6" fmla="*/ 1077797 h 1078137"/>
              <a:gd name="connsiteX3-7" fmla="*/ 11774905 w 12721389"/>
              <a:gd name="connsiteY3-8" fmla="*/ 163397 h 1078137"/>
              <a:gd name="connsiteX4-9" fmla="*/ 12721389 w 12721389"/>
              <a:gd name="connsiteY4-10" fmla="*/ 35060 h 1078137"/>
              <a:gd name="connsiteX0-11" fmla="*/ 0 w 12721389"/>
              <a:gd name="connsiteY0-12" fmla="*/ 503854 h 1049626"/>
              <a:gd name="connsiteX1-13" fmla="*/ 3593431 w 12721389"/>
              <a:gd name="connsiteY1-14" fmla="*/ 22591 h 1049626"/>
              <a:gd name="connsiteX2-15" fmla="*/ 7908758 w 12721389"/>
              <a:gd name="connsiteY2-16" fmla="*/ 1049286 h 1049626"/>
              <a:gd name="connsiteX3-17" fmla="*/ 11774905 w 12721389"/>
              <a:gd name="connsiteY3-18" fmla="*/ 134886 h 1049626"/>
              <a:gd name="connsiteX4-19" fmla="*/ 12721389 w 12721389"/>
              <a:gd name="connsiteY4-20" fmla="*/ 6549 h 1049626"/>
              <a:gd name="connsiteX0-21" fmla="*/ 0 w 12368463"/>
              <a:gd name="connsiteY0-22" fmla="*/ 498433 h 1044197"/>
              <a:gd name="connsiteX1-23" fmla="*/ 3593431 w 12368463"/>
              <a:gd name="connsiteY1-24" fmla="*/ 17170 h 1044197"/>
              <a:gd name="connsiteX2-25" fmla="*/ 7908758 w 12368463"/>
              <a:gd name="connsiteY2-26" fmla="*/ 1043865 h 1044197"/>
              <a:gd name="connsiteX3-27" fmla="*/ 11774905 w 12368463"/>
              <a:gd name="connsiteY3-28" fmla="*/ 129465 h 1044197"/>
              <a:gd name="connsiteX4-29" fmla="*/ 12368463 w 12368463"/>
              <a:gd name="connsiteY4-30" fmla="*/ 113423 h 1044197"/>
              <a:gd name="connsiteX0-31" fmla="*/ 0 w 12368463"/>
              <a:gd name="connsiteY0-32" fmla="*/ 498433 h 1044197"/>
              <a:gd name="connsiteX1-33" fmla="*/ 3593431 w 12368463"/>
              <a:gd name="connsiteY1-34" fmla="*/ 17170 h 1044197"/>
              <a:gd name="connsiteX2-35" fmla="*/ 7908758 w 12368463"/>
              <a:gd name="connsiteY2-36" fmla="*/ 1043865 h 1044197"/>
              <a:gd name="connsiteX3-37" fmla="*/ 11774905 w 12368463"/>
              <a:gd name="connsiteY3-38" fmla="*/ 129465 h 1044197"/>
              <a:gd name="connsiteX4-39" fmla="*/ 12368463 w 12368463"/>
              <a:gd name="connsiteY4-40" fmla="*/ 113423 h 1044197"/>
              <a:gd name="connsiteX0-41" fmla="*/ 0 w 12368463"/>
              <a:gd name="connsiteY0-42" fmla="*/ 498433 h 1045860"/>
              <a:gd name="connsiteX1-43" fmla="*/ 3593431 w 12368463"/>
              <a:gd name="connsiteY1-44" fmla="*/ 17170 h 1045860"/>
              <a:gd name="connsiteX2-45" fmla="*/ 7908758 w 12368463"/>
              <a:gd name="connsiteY2-46" fmla="*/ 1043865 h 1045860"/>
              <a:gd name="connsiteX3-47" fmla="*/ 11357810 w 12368463"/>
              <a:gd name="connsiteY3-48" fmla="*/ 273844 h 1045860"/>
              <a:gd name="connsiteX4-49" fmla="*/ 12368463 w 12368463"/>
              <a:gd name="connsiteY4-50" fmla="*/ 113423 h 1045860"/>
              <a:gd name="connsiteX0-51" fmla="*/ 0 w 12368463"/>
              <a:gd name="connsiteY0-52" fmla="*/ 503294 h 1146765"/>
              <a:gd name="connsiteX1-53" fmla="*/ 3593431 w 12368463"/>
              <a:gd name="connsiteY1-54" fmla="*/ 22031 h 1146765"/>
              <a:gd name="connsiteX2-55" fmla="*/ 8855242 w 12368463"/>
              <a:gd name="connsiteY2-56" fmla="*/ 1144979 h 1146765"/>
              <a:gd name="connsiteX3-57" fmla="*/ 11357810 w 12368463"/>
              <a:gd name="connsiteY3-58" fmla="*/ 278705 h 1146765"/>
              <a:gd name="connsiteX4-59" fmla="*/ 12368463 w 12368463"/>
              <a:gd name="connsiteY4-60" fmla="*/ 118284 h 1146765"/>
              <a:gd name="connsiteX0-61" fmla="*/ 0 w 12368463"/>
              <a:gd name="connsiteY0-62" fmla="*/ 503294 h 1157827"/>
              <a:gd name="connsiteX1-63" fmla="*/ 3593431 w 12368463"/>
              <a:gd name="connsiteY1-64" fmla="*/ 22031 h 1157827"/>
              <a:gd name="connsiteX2-65" fmla="*/ 8855242 w 12368463"/>
              <a:gd name="connsiteY2-66" fmla="*/ 1144979 h 1157827"/>
              <a:gd name="connsiteX3-67" fmla="*/ 11357810 w 12368463"/>
              <a:gd name="connsiteY3-68" fmla="*/ 599547 h 1157827"/>
              <a:gd name="connsiteX4-69" fmla="*/ 12368463 w 12368463"/>
              <a:gd name="connsiteY4-70" fmla="*/ 118284 h 1157827"/>
              <a:gd name="connsiteX0-71" fmla="*/ 0 w 12368463"/>
              <a:gd name="connsiteY0-72" fmla="*/ 503294 h 1161527"/>
              <a:gd name="connsiteX1-73" fmla="*/ 3593431 w 12368463"/>
              <a:gd name="connsiteY1-74" fmla="*/ 22031 h 1161527"/>
              <a:gd name="connsiteX2-75" fmla="*/ 8855242 w 12368463"/>
              <a:gd name="connsiteY2-76" fmla="*/ 1144979 h 1161527"/>
              <a:gd name="connsiteX3-77" fmla="*/ 11357810 w 12368463"/>
              <a:gd name="connsiteY3-78" fmla="*/ 599547 h 1161527"/>
              <a:gd name="connsiteX4-79" fmla="*/ 12368463 w 12368463"/>
              <a:gd name="connsiteY4-80" fmla="*/ 118284 h 1161527"/>
              <a:gd name="connsiteX0-81" fmla="*/ 0 w 12609094"/>
              <a:gd name="connsiteY0-82" fmla="*/ 503294 h 1157530"/>
              <a:gd name="connsiteX1-83" fmla="*/ 3593431 w 12609094"/>
              <a:gd name="connsiteY1-84" fmla="*/ 22031 h 1157530"/>
              <a:gd name="connsiteX2-85" fmla="*/ 8855242 w 12609094"/>
              <a:gd name="connsiteY2-86" fmla="*/ 1144979 h 1157530"/>
              <a:gd name="connsiteX3-87" fmla="*/ 11357810 w 12609094"/>
              <a:gd name="connsiteY3-88" fmla="*/ 599547 h 1157530"/>
              <a:gd name="connsiteX4-89" fmla="*/ 12609094 w 12609094"/>
              <a:gd name="connsiteY4-90" fmla="*/ 198494 h 1157530"/>
              <a:gd name="connsiteX0-91" fmla="*/ 0 w 12609094"/>
              <a:gd name="connsiteY0-92" fmla="*/ 503294 h 1157530"/>
              <a:gd name="connsiteX1-93" fmla="*/ 3593431 w 12609094"/>
              <a:gd name="connsiteY1-94" fmla="*/ 22031 h 1157530"/>
              <a:gd name="connsiteX2-95" fmla="*/ 8855242 w 12609094"/>
              <a:gd name="connsiteY2-96" fmla="*/ 1144979 h 1157530"/>
              <a:gd name="connsiteX3-97" fmla="*/ 11357810 w 12609094"/>
              <a:gd name="connsiteY3-98" fmla="*/ 599547 h 1157530"/>
              <a:gd name="connsiteX4-99" fmla="*/ 12609094 w 12609094"/>
              <a:gd name="connsiteY4-100" fmla="*/ 198494 h 1157530"/>
              <a:gd name="connsiteX0-101" fmla="*/ 0 w 12609094"/>
              <a:gd name="connsiteY0-102" fmla="*/ 503294 h 1157530"/>
              <a:gd name="connsiteX1-103" fmla="*/ 3593431 w 12609094"/>
              <a:gd name="connsiteY1-104" fmla="*/ 22031 h 1157530"/>
              <a:gd name="connsiteX2-105" fmla="*/ 8678779 w 12609094"/>
              <a:gd name="connsiteY2-106" fmla="*/ 1144979 h 1157530"/>
              <a:gd name="connsiteX3-107" fmla="*/ 11357810 w 12609094"/>
              <a:gd name="connsiteY3-108" fmla="*/ 599547 h 1157530"/>
              <a:gd name="connsiteX4-109" fmla="*/ 12609094 w 12609094"/>
              <a:gd name="connsiteY4-110" fmla="*/ 198494 h 1157530"/>
              <a:gd name="connsiteX0-111" fmla="*/ 0 w 12609094"/>
              <a:gd name="connsiteY0-112" fmla="*/ 503294 h 1145790"/>
              <a:gd name="connsiteX1-113" fmla="*/ 3593431 w 12609094"/>
              <a:gd name="connsiteY1-114" fmla="*/ 22031 h 1145790"/>
              <a:gd name="connsiteX2-115" fmla="*/ 8678779 w 12609094"/>
              <a:gd name="connsiteY2-116" fmla="*/ 1144979 h 1145790"/>
              <a:gd name="connsiteX3-117" fmla="*/ 12609094 w 12609094"/>
              <a:gd name="connsiteY3-118" fmla="*/ 198494 h 1145790"/>
              <a:gd name="connsiteX0-119" fmla="*/ 0 w 12609094"/>
              <a:gd name="connsiteY0-120" fmla="*/ 458098 h 1100219"/>
              <a:gd name="connsiteX1-121" fmla="*/ 4010526 w 12609094"/>
              <a:gd name="connsiteY1-122" fmla="*/ 24961 h 1100219"/>
              <a:gd name="connsiteX2-123" fmla="*/ 8678779 w 12609094"/>
              <a:gd name="connsiteY2-124" fmla="*/ 1099783 h 1100219"/>
              <a:gd name="connsiteX3-125" fmla="*/ 12609094 w 12609094"/>
              <a:gd name="connsiteY3-126" fmla="*/ 153298 h 1100219"/>
              <a:gd name="connsiteX0-127" fmla="*/ 0 w 12609094"/>
              <a:gd name="connsiteY0-128" fmla="*/ 459006 h 1117160"/>
              <a:gd name="connsiteX1-129" fmla="*/ 4010526 w 12609094"/>
              <a:gd name="connsiteY1-130" fmla="*/ 25869 h 1117160"/>
              <a:gd name="connsiteX2-131" fmla="*/ 8999621 w 12609094"/>
              <a:gd name="connsiteY2-132" fmla="*/ 1116733 h 1117160"/>
              <a:gd name="connsiteX3-133" fmla="*/ 12609094 w 12609094"/>
              <a:gd name="connsiteY3-134" fmla="*/ 154206 h 1117160"/>
              <a:gd name="connsiteX0-135" fmla="*/ 0 w 12288251"/>
              <a:gd name="connsiteY0-136" fmla="*/ 459006 h 1118949"/>
              <a:gd name="connsiteX1-137" fmla="*/ 4010526 w 12288251"/>
              <a:gd name="connsiteY1-138" fmla="*/ 25869 h 1118949"/>
              <a:gd name="connsiteX2-139" fmla="*/ 8999621 w 12288251"/>
              <a:gd name="connsiteY2-140" fmla="*/ 1116733 h 1118949"/>
              <a:gd name="connsiteX3-141" fmla="*/ 12288251 w 12288251"/>
              <a:gd name="connsiteY3-142" fmla="*/ 298585 h 1118949"/>
              <a:gd name="connsiteX0-143" fmla="*/ 0 w 12288251"/>
              <a:gd name="connsiteY0-144" fmla="*/ 459006 h 1119678"/>
              <a:gd name="connsiteX1-145" fmla="*/ 4010526 w 12288251"/>
              <a:gd name="connsiteY1-146" fmla="*/ 25869 h 1119678"/>
              <a:gd name="connsiteX2-147" fmla="*/ 8999621 w 12288251"/>
              <a:gd name="connsiteY2-148" fmla="*/ 1116733 h 1119678"/>
              <a:gd name="connsiteX3-149" fmla="*/ 12288251 w 12288251"/>
              <a:gd name="connsiteY3-150" fmla="*/ 298585 h 1119678"/>
              <a:gd name="connsiteX0-151" fmla="*/ 0 w 12336378"/>
              <a:gd name="connsiteY0-152" fmla="*/ 459006 h 1119678"/>
              <a:gd name="connsiteX1-153" fmla="*/ 4010526 w 12336378"/>
              <a:gd name="connsiteY1-154" fmla="*/ 25869 h 1119678"/>
              <a:gd name="connsiteX2-155" fmla="*/ 8999621 w 12336378"/>
              <a:gd name="connsiteY2-156" fmla="*/ 1116733 h 1119678"/>
              <a:gd name="connsiteX3-157" fmla="*/ 12336378 w 12336378"/>
              <a:gd name="connsiteY3-158" fmla="*/ 298585 h 1119678"/>
              <a:gd name="connsiteX0-159" fmla="*/ 0 w 12336378"/>
              <a:gd name="connsiteY0-160" fmla="*/ 459006 h 1119864"/>
              <a:gd name="connsiteX1-161" fmla="*/ 4010526 w 12336378"/>
              <a:gd name="connsiteY1-162" fmla="*/ 25869 h 1119864"/>
              <a:gd name="connsiteX2-163" fmla="*/ 8999621 w 12336378"/>
              <a:gd name="connsiteY2-164" fmla="*/ 1116733 h 1119864"/>
              <a:gd name="connsiteX3-165" fmla="*/ 12336378 w 12336378"/>
              <a:gd name="connsiteY3-166" fmla="*/ 298585 h 1119864"/>
              <a:gd name="connsiteX0-167" fmla="*/ 0 w 12336378"/>
              <a:gd name="connsiteY0-168" fmla="*/ 459920 h 1136723"/>
              <a:gd name="connsiteX1-169" fmla="*/ 4010526 w 12336378"/>
              <a:gd name="connsiteY1-170" fmla="*/ 26783 h 1136723"/>
              <a:gd name="connsiteX2-171" fmla="*/ 9160042 w 12336378"/>
              <a:gd name="connsiteY2-172" fmla="*/ 1133689 h 1136723"/>
              <a:gd name="connsiteX3-173" fmla="*/ 12336378 w 12336378"/>
              <a:gd name="connsiteY3-174" fmla="*/ 299499 h 1136723"/>
              <a:gd name="connsiteX0-175" fmla="*/ 0 w 12336378"/>
              <a:gd name="connsiteY0-176" fmla="*/ 489883 h 1167372"/>
              <a:gd name="connsiteX1-177" fmla="*/ 3930315 w 12336378"/>
              <a:gd name="connsiteY1-178" fmla="*/ 24662 h 1167372"/>
              <a:gd name="connsiteX2-179" fmla="*/ 9160042 w 12336378"/>
              <a:gd name="connsiteY2-180" fmla="*/ 1163652 h 1167372"/>
              <a:gd name="connsiteX3-181" fmla="*/ 12336378 w 12336378"/>
              <a:gd name="connsiteY3-182" fmla="*/ 329462 h 1167372"/>
              <a:gd name="connsiteX0-183" fmla="*/ 0 w 12336378"/>
              <a:gd name="connsiteY0-184" fmla="*/ 489883 h 1167372"/>
              <a:gd name="connsiteX1-185" fmla="*/ 3930315 w 12336378"/>
              <a:gd name="connsiteY1-186" fmla="*/ 24662 h 1167372"/>
              <a:gd name="connsiteX2-187" fmla="*/ 9160042 w 12336378"/>
              <a:gd name="connsiteY2-188" fmla="*/ 1163652 h 1167372"/>
              <a:gd name="connsiteX3-189" fmla="*/ 12336378 w 12336378"/>
              <a:gd name="connsiteY3-190" fmla="*/ 329462 h 1167372"/>
              <a:gd name="connsiteX0-191" fmla="*/ 0 w 12336378"/>
              <a:gd name="connsiteY0-192" fmla="*/ 489883 h 1166384"/>
              <a:gd name="connsiteX1-193" fmla="*/ 3930315 w 12336378"/>
              <a:gd name="connsiteY1-194" fmla="*/ 24662 h 1166384"/>
              <a:gd name="connsiteX2-195" fmla="*/ 9160042 w 12336378"/>
              <a:gd name="connsiteY2-196" fmla="*/ 1163652 h 1166384"/>
              <a:gd name="connsiteX3-197" fmla="*/ 12336378 w 12336378"/>
              <a:gd name="connsiteY3-198" fmla="*/ 329462 h 1166384"/>
              <a:gd name="connsiteX0-199" fmla="*/ 0 w 12256167"/>
              <a:gd name="connsiteY0-200" fmla="*/ 489883 h 1168885"/>
              <a:gd name="connsiteX1-201" fmla="*/ 3930315 w 12256167"/>
              <a:gd name="connsiteY1-202" fmla="*/ 24662 h 1168885"/>
              <a:gd name="connsiteX2-203" fmla="*/ 9160042 w 12256167"/>
              <a:gd name="connsiteY2-204" fmla="*/ 1163652 h 1168885"/>
              <a:gd name="connsiteX3-205" fmla="*/ 12256167 w 12256167"/>
              <a:gd name="connsiteY3-206" fmla="*/ 425715 h 1168885"/>
              <a:gd name="connsiteX0-207" fmla="*/ 0 w 12240125"/>
              <a:gd name="connsiteY0-208" fmla="*/ 238646 h 1254532"/>
              <a:gd name="connsiteX1-209" fmla="*/ 3914273 w 12240125"/>
              <a:gd name="connsiteY1-210" fmla="*/ 110309 h 1254532"/>
              <a:gd name="connsiteX2-211" fmla="*/ 9144000 w 12240125"/>
              <a:gd name="connsiteY2-212" fmla="*/ 1249299 h 1254532"/>
              <a:gd name="connsiteX3-213" fmla="*/ 12240125 w 12240125"/>
              <a:gd name="connsiteY3-214" fmla="*/ 511362 h 1254532"/>
              <a:gd name="connsiteX0-215" fmla="*/ 0 w 12240125"/>
              <a:gd name="connsiteY0-216" fmla="*/ 259219 h 1275890"/>
              <a:gd name="connsiteX1-217" fmla="*/ 3978441 w 12240125"/>
              <a:gd name="connsiteY1-218" fmla="*/ 98798 h 1275890"/>
              <a:gd name="connsiteX2-219" fmla="*/ 9144000 w 12240125"/>
              <a:gd name="connsiteY2-220" fmla="*/ 1269872 h 1275890"/>
              <a:gd name="connsiteX3-221" fmla="*/ 12240125 w 12240125"/>
              <a:gd name="connsiteY3-222" fmla="*/ 531935 h 1275890"/>
              <a:gd name="connsiteX0-223" fmla="*/ 0 w 12240125"/>
              <a:gd name="connsiteY0-224" fmla="*/ 259219 h 1271902"/>
              <a:gd name="connsiteX1-225" fmla="*/ 3978441 w 12240125"/>
              <a:gd name="connsiteY1-226" fmla="*/ 98798 h 1271902"/>
              <a:gd name="connsiteX2-227" fmla="*/ 9144000 w 12240125"/>
              <a:gd name="connsiteY2-228" fmla="*/ 1269872 h 1271902"/>
              <a:gd name="connsiteX3-229" fmla="*/ 12240125 w 12240125"/>
              <a:gd name="connsiteY3-230" fmla="*/ 531935 h 1271902"/>
              <a:gd name="connsiteX0-231" fmla="*/ 0 w 12240125"/>
              <a:gd name="connsiteY0-232" fmla="*/ 259219 h 1271902"/>
              <a:gd name="connsiteX1-233" fmla="*/ 3978441 w 12240125"/>
              <a:gd name="connsiteY1-234" fmla="*/ 98798 h 1271902"/>
              <a:gd name="connsiteX2-235" fmla="*/ 8999621 w 12240125"/>
              <a:gd name="connsiteY2-236" fmla="*/ 1269872 h 1271902"/>
              <a:gd name="connsiteX3-237" fmla="*/ 12240125 w 12240125"/>
              <a:gd name="connsiteY3-238" fmla="*/ 531935 h 12719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240125" h="1271902">
                <a:moveTo>
                  <a:pt x="0" y="259219"/>
                </a:moveTo>
                <a:cubicBezTo>
                  <a:pt x="1137652" y="-26865"/>
                  <a:pt x="2478504" y="-69644"/>
                  <a:pt x="3978441" y="98798"/>
                </a:cubicBezTo>
                <a:cubicBezTo>
                  <a:pt x="5478378" y="267240"/>
                  <a:pt x="7606632" y="1229768"/>
                  <a:pt x="8999621" y="1269872"/>
                </a:cubicBezTo>
                <a:cubicBezTo>
                  <a:pt x="10392610" y="1309976"/>
                  <a:pt x="11902573" y="745162"/>
                  <a:pt x="12240125" y="531935"/>
                </a:cubicBezTo>
              </a:path>
            </a:pathLst>
          </a:custGeom>
          <a:noFill/>
          <a:ln w="2857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128710" y="2979682"/>
            <a:ext cx="2765372" cy="140243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  <a:defRPr/>
            </a:pPr>
            <a:endParaRPr lang="en-US" altLang="zh-CN" sz="1600" kern="100" dirty="0">
              <a:solidFill>
                <a:schemeClr val="tx1">
                  <a:lumMod val="85000"/>
                  <a:lumOff val="1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803070505020304" pitchFamily="18" charset="0"/>
            </a:endParaRPr>
          </a:p>
          <a:p>
            <a:pPr>
              <a:spcBef>
                <a:spcPts val="500"/>
              </a:spcBef>
              <a:defRPr/>
            </a:pPr>
            <a:r>
              <a:rPr lang="zh-CN" altLang="en-US" sz="3200" b="1" kern="100" dirty="0">
                <a:latin typeface="方正字迹-典雅楷体简体" pitchFamily="2" charset="-122"/>
                <a:ea typeface="方正字迹-典雅楷体简体" pitchFamily="2" charset="-122"/>
                <a:cs typeface="Times New Roman" panose="02020803070505020304" pitchFamily="18" charset="0"/>
              </a:rPr>
              <a:t>倒排序法</a:t>
            </a:r>
            <a:endParaRPr lang="en-US" altLang="zh-CN" sz="3200" b="1" kern="100" dirty="0">
              <a:latin typeface="方正字迹-典雅楷体简体" pitchFamily="2" charset="-122"/>
              <a:ea typeface="方正字迹-典雅楷体简体" pitchFamily="2" charset="-122"/>
              <a:cs typeface="Times New Roman" panose="02020803070505020304" pitchFamily="18" charset="0"/>
            </a:endParaRPr>
          </a:p>
          <a:p>
            <a:pPr>
              <a:spcBef>
                <a:spcPts val="500"/>
              </a:spcBef>
              <a:defRPr/>
            </a:pPr>
            <a:r>
              <a:rPr lang="en-US" altLang="zh-CN" sz="2400" kern="100" dirty="0">
                <a:latin typeface="方正字迹-典雅楷体简体" pitchFamily="2" charset="-122"/>
                <a:ea typeface="方正字迹-典雅楷体简体" pitchFamily="2" charset="-122"/>
                <a:cs typeface="Times New Roman" panose="02020803070505020304" pitchFamily="18" charset="0"/>
              </a:rPr>
              <a:t>1947-1965</a:t>
            </a:r>
            <a:endParaRPr lang="zh-CN" altLang="en-US" sz="2000" kern="100" dirty="0">
              <a:latin typeface="方正字迹-典雅楷体简体" pitchFamily="2" charset="-122"/>
              <a:ea typeface="方正字迹-典雅楷体简体" pitchFamily="2" charset="-122"/>
              <a:cs typeface="Times New Roman" panose="02020803070505020304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419600" y="1543853"/>
            <a:ext cx="2169802" cy="1697386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  <a:defRPr/>
            </a:pPr>
            <a:endParaRPr lang="en-US" altLang="zh-CN" sz="1600" kern="100" dirty="0">
              <a:solidFill>
                <a:schemeClr val="tx1">
                  <a:lumMod val="85000"/>
                  <a:lumOff val="1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803070505020304" pitchFamily="18" charset="0"/>
            </a:endParaRPr>
          </a:p>
          <a:p>
            <a:pPr>
              <a:spcBef>
                <a:spcPts val="500"/>
              </a:spcBef>
              <a:defRPr/>
            </a:pPr>
            <a:r>
              <a:rPr lang="zh-CN" altLang="en-US" sz="3200" b="1" kern="100" dirty="0">
                <a:latin typeface="方正字迹-典雅楷体简体" pitchFamily="2" charset="-122"/>
                <a:ea typeface="方正字迹-典雅楷体简体" pitchFamily="2" charset="-122"/>
                <a:cs typeface="Times New Roman" panose="02020803070505020304" pitchFamily="18" charset="0"/>
              </a:rPr>
              <a:t>抛硬币法</a:t>
            </a:r>
            <a:endParaRPr lang="en-US" altLang="zh-CN" sz="3200" b="1" kern="100" dirty="0">
              <a:latin typeface="方正字迹-典雅楷体简体" pitchFamily="2" charset="-122"/>
              <a:ea typeface="方正字迹-典雅楷体简体" pitchFamily="2" charset="-122"/>
              <a:cs typeface="Times New Roman" panose="02020803070505020304" pitchFamily="18" charset="0"/>
            </a:endParaRPr>
          </a:p>
          <a:p>
            <a:pPr>
              <a:spcBef>
                <a:spcPts val="500"/>
              </a:spcBef>
              <a:defRPr/>
            </a:pPr>
            <a:r>
              <a:rPr lang="en-US" altLang="zh-CN" sz="2400" kern="100" dirty="0">
                <a:latin typeface="方正字迹-典雅楷体简体" pitchFamily="2" charset="-122"/>
                <a:ea typeface="方正字迹-典雅楷体简体" pitchFamily="2" charset="-122"/>
                <a:cs typeface="Times New Roman" panose="02020803070505020304" pitchFamily="18" charset="0"/>
              </a:rPr>
              <a:t>1966-1984</a:t>
            </a:r>
            <a:endParaRPr lang="zh-CN" altLang="en-US" sz="2400" kern="100" dirty="0">
              <a:latin typeface="方正字迹-典雅楷体简体" pitchFamily="2" charset="-122"/>
              <a:ea typeface="方正字迹-典雅楷体简体" pitchFamily="2" charset="-122"/>
              <a:cs typeface="Times New Roman" panose="02020803070505020304" pitchFamily="18" charset="0"/>
            </a:endParaRPr>
          </a:p>
          <a:p>
            <a:pPr>
              <a:spcBef>
                <a:spcPts val="500"/>
              </a:spcBef>
              <a:defRPr/>
            </a:pPr>
            <a:endParaRPr lang="zh-CN" altLang="en-US" sz="1500" kern="100" dirty="0">
              <a:solidFill>
                <a:schemeClr val="tx1">
                  <a:lumMod val="85000"/>
                  <a:lumOff val="15000"/>
                </a:schemeClr>
              </a:solidFill>
              <a:latin typeface="方正字迹-典雅楷体简体" pitchFamily="2" charset="-122"/>
              <a:ea typeface="方正字迹-典雅楷体简体" pitchFamily="2" charset="-122"/>
              <a:cs typeface="Times New Roman" panose="02020803070505020304" pitchFamily="18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815159" y="4006732"/>
            <a:ext cx="2037471" cy="140243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  <a:defRPr/>
            </a:pPr>
            <a:endParaRPr lang="en-US" altLang="zh-CN" sz="1600" kern="100" dirty="0">
              <a:solidFill>
                <a:schemeClr val="tx1">
                  <a:lumMod val="85000"/>
                  <a:lumOff val="1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803070505020304" pitchFamily="18" charset="0"/>
            </a:endParaRPr>
          </a:p>
          <a:p>
            <a:pPr>
              <a:spcBef>
                <a:spcPts val="500"/>
              </a:spcBef>
              <a:defRPr/>
            </a:pPr>
            <a:r>
              <a:rPr lang="zh-CN" altLang="en-US" sz="3200" b="1" kern="100" dirty="0">
                <a:latin typeface="方正字迹-典雅楷体简体" pitchFamily="2" charset="-122"/>
                <a:ea typeface="方正字迹-典雅楷体简体" pitchFamily="2" charset="-122"/>
                <a:cs typeface="Times New Roman" panose="02020803070505020304" pitchFamily="18" charset="0"/>
              </a:rPr>
              <a:t>抽信封法</a:t>
            </a:r>
            <a:endParaRPr lang="zh-CN" altLang="en-US" sz="3200" b="1" kern="100" dirty="0">
              <a:latin typeface="方正字迹-典雅楷体简体" pitchFamily="2" charset="-122"/>
              <a:ea typeface="方正字迹-典雅楷体简体" pitchFamily="2" charset="-122"/>
              <a:cs typeface="Times New Roman" panose="02020803070505020304" pitchFamily="18" charset="0"/>
            </a:endParaRPr>
          </a:p>
          <a:p>
            <a:pPr>
              <a:spcBef>
                <a:spcPts val="500"/>
              </a:spcBef>
              <a:defRPr/>
            </a:pPr>
            <a:r>
              <a:rPr lang="en-US" altLang="zh-CN" sz="2400" kern="100" dirty="0">
                <a:latin typeface="方正字迹-典雅楷体简体" pitchFamily="2" charset="-122"/>
                <a:ea typeface="方正字迹-典雅楷体简体" pitchFamily="2" charset="-122"/>
                <a:cs typeface="Times New Roman" panose="02020803070505020304" pitchFamily="18" charset="0"/>
              </a:rPr>
              <a:t>1985-1989</a:t>
            </a:r>
            <a:endParaRPr lang="zh-CN" altLang="en-US" sz="2400" kern="100" dirty="0">
              <a:latin typeface="方正字迹-典雅楷体简体" pitchFamily="2" charset="-122"/>
              <a:ea typeface="方正字迹-典雅楷体简体" pitchFamily="2" charset="-122"/>
              <a:cs typeface="Times New Roman" panose="020208030705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288035" y="2272692"/>
            <a:ext cx="2224879" cy="1338313"/>
          </a:xfrm>
          <a:prstGeom prst="rect">
            <a:avLst/>
          </a:prstGeom>
        </p:spPr>
        <p:txBody>
          <a:bodyPr wrap="square" lIns="91438" tIns="45719" rIns="91438" bIns="45719">
            <a:spAutoFit/>
          </a:bodyPr>
          <a:lstStyle/>
          <a:p>
            <a:pPr algn="ctr">
              <a:lnSpc>
                <a:spcPct val="130000"/>
              </a:lnSpc>
              <a:defRPr/>
            </a:pPr>
            <a:endParaRPr lang="en-US" altLang="zh-CN" sz="1600" kern="100" dirty="0">
              <a:solidFill>
                <a:schemeClr val="tx1">
                  <a:lumMod val="85000"/>
                  <a:lumOff val="15000"/>
                </a:schemeClr>
              </a:solidFill>
              <a:latin typeface="Impact MT Std" pitchFamily="34" charset="0"/>
              <a:ea typeface="微软雅黑" panose="020B0503020204020204" pitchFamily="34" charset="-122"/>
              <a:cs typeface="Times New Roman" panose="02020803070505020304" pitchFamily="18" charset="0"/>
            </a:endParaRPr>
          </a:p>
          <a:p>
            <a:pPr>
              <a:spcBef>
                <a:spcPts val="500"/>
              </a:spcBef>
              <a:defRPr/>
            </a:pPr>
            <a:r>
              <a:rPr lang="zh-CN" altLang="en-US" sz="3200" b="1" kern="100" dirty="0">
                <a:latin typeface="方正字迹-典雅楷体简体" pitchFamily="2" charset="-122"/>
                <a:ea typeface="方正字迹-典雅楷体简体" pitchFamily="2" charset="-122"/>
                <a:cs typeface="Times New Roman" panose="02020803070505020304" pitchFamily="18" charset="0"/>
              </a:rPr>
              <a:t>摇乒乓球法    </a:t>
            </a:r>
            <a:r>
              <a:rPr lang="en-US" altLang="zh-CN" sz="2400" kern="100" dirty="0">
                <a:latin typeface="方正字迹-典雅楷体简体" pitchFamily="2" charset="-122"/>
                <a:ea typeface="方正字迹-典雅楷体简体" pitchFamily="2" charset="-122"/>
                <a:cs typeface="Times New Roman" panose="02020803070505020304" pitchFamily="18" charset="0"/>
              </a:rPr>
              <a:t>1990-</a:t>
            </a:r>
            <a:r>
              <a:rPr lang="zh-CN" altLang="en-US" sz="2400" kern="100" dirty="0">
                <a:latin typeface="方正字迹-典雅楷体简体" pitchFamily="2" charset="-122"/>
                <a:ea typeface="方正字迹-典雅楷体简体" pitchFamily="2" charset="-122"/>
                <a:cs typeface="Times New Roman" panose="02020803070505020304" pitchFamily="18" charset="0"/>
              </a:rPr>
              <a:t>至今</a:t>
            </a:r>
            <a:endParaRPr lang="zh-CN" altLang="en-US" kern="100" dirty="0">
              <a:latin typeface="方正字迹-典雅楷体简体" pitchFamily="2" charset="-122"/>
              <a:ea typeface="方正字迹-典雅楷体简体" pitchFamily="2" charset="-122"/>
              <a:cs typeface="Times New Roman" panose="02020803070505020304" pitchFamily="18" charset="0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752453" y="2575675"/>
            <a:ext cx="663125" cy="663125"/>
          </a:xfrm>
          <a:prstGeom prst="ellipse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4645980" y="2891785"/>
            <a:ext cx="663125" cy="663125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7362413" y="3571199"/>
            <a:ext cx="663125" cy="663125"/>
          </a:xfrm>
          <a:prstGeom prst="ellipse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0085200" y="3659087"/>
            <a:ext cx="663125" cy="663125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445621" y="6182050"/>
            <a:ext cx="2399624" cy="6759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4" grpId="0"/>
      <p:bldP spid="1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9194613" y="6187441"/>
            <a:ext cx="2997387" cy="670559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755129" y="1084995"/>
            <a:ext cx="6366511" cy="480791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25686" y="1353719"/>
            <a:ext cx="6882191" cy="4539808"/>
          </a:xfrm>
          <a:prstGeom prst="rect">
            <a:avLst/>
          </a:prstGeom>
          <a:solidFill>
            <a:srgbClr val="01988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L 形 3"/>
          <p:cNvSpPr/>
          <p:nvPr/>
        </p:nvSpPr>
        <p:spPr>
          <a:xfrm flipV="1">
            <a:off x="540816" y="1274978"/>
            <a:ext cx="577215" cy="577215"/>
          </a:xfrm>
          <a:prstGeom prst="corner">
            <a:avLst>
              <a:gd name="adj1" fmla="val 25694"/>
              <a:gd name="adj2" fmla="val 25694"/>
            </a:avLst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4"/>
          <p:cNvSpPr txBox="1"/>
          <p:nvPr/>
        </p:nvSpPr>
        <p:spPr>
          <a:xfrm>
            <a:off x="862801" y="1691470"/>
            <a:ext cx="6486690" cy="375436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defTabSz="412750" hangingPunct="0">
              <a:lnSpc>
                <a:spcPct val="120000"/>
              </a:lnSpc>
            </a:pPr>
            <a:r>
              <a:rPr lang="en-US" altLang="zh-CN" sz="2000" b="1" kern="0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  <a:sym typeface="Century Gothic" panose="020B0502020202020204" pitchFamily="34" charset="0"/>
              </a:rPr>
              <a:t>NBA</a:t>
            </a:r>
            <a:r>
              <a:rPr lang="zh-CN" altLang="en-US" sz="2000" b="1" kern="0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  <a:sym typeface="Century Gothic" panose="020B0502020202020204" pitchFamily="34" charset="0"/>
              </a:rPr>
              <a:t>球员转会，完全自由球员可按照自己的意愿选择球队签约，受限制自由球员能否转会要根据原俱乐部是否需要该球员来决定。自由球员与某球队签约时如果该球队超过了工资帽，就必须使用工资帽特例的条款，如拉里伯德、早拉里伯德、非拉里伯德等。球队在交换球员时，符合工资帽相关限制，即可按自己球队的需要交换球员。如果某支球队超过工资帽，就必须使用球员交换条款。转会时间有着严格的规定，截止日时间内球队间可以进行转会，从截止日（每个赛季第 </a:t>
            </a:r>
            <a:r>
              <a:rPr lang="en-US" altLang="zh-CN" sz="2000" b="1" kern="0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  <a:sym typeface="Century Gothic" panose="020B0502020202020204" pitchFamily="34" charset="0"/>
              </a:rPr>
              <a:t>16 </a:t>
            </a:r>
            <a:r>
              <a:rPr lang="zh-CN" altLang="en-US" sz="2000" b="1" kern="0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  <a:sym typeface="Century Gothic" panose="020B0502020202020204" pitchFamily="34" charset="0"/>
              </a:rPr>
              <a:t>个星期四为转会的截止日）直到赛季结束不允许再转会。</a:t>
            </a:r>
            <a:endParaRPr lang="zh-CN" altLang="en-US" sz="2000" b="1" kern="0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  <a:sym typeface="Century Gothic" panose="020B0502020202020204" pitchFamily="34" charset="0"/>
            </a:endParaRPr>
          </a:p>
        </p:txBody>
      </p:sp>
      <p:grpSp>
        <p:nvGrpSpPr>
          <p:cNvPr id="10" name="组合 67"/>
          <p:cNvGrpSpPr/>
          <p:nvPr/>
        </p:nvGrpSpPr>
        <p:grpSpPr>
          <a:xfrm rot="10800000">
            <a:off x="0" y="292086"/>
            <a:ext cx="2121463" cy="651931"/>
            <a:chOff x="6876257" y="419100"/>
            <a:chExt cx="1591097" cy="488948"/>
          </a:xfrm>
          <a:solidFill>
            <a:srgbClr val="01988F"/>
          </a:solidFill>
        </p:grpSpPr>
        <p:sp>
          <p:nvSpPr>
            <p:cNvPr id="11" name="矩形 9"/>
            <p:cNvSpPr/>
            <p:nvPr/>
          </p:nvSpPr>
          <p:spPr>
            <a:xfrm>
              <a:off x="6876257" y="419100"/>
              <a:ext cx="1591097" cy="488948"/>
            </a:xfrm>
            <a:custGeom>
              <a:avLst/>
              <a:gdLst/>
              <a:ahLst/>
              <a:cxnLst/>
              <a:rect l="l" t="t" r="r" b="b"/>
              <a:pathLst>
                <a:path w="144016" h="869444">
                  <a:moveTo>
                    <a:pt x="0" y="0"/>
                  </a:moveTo>
                  <a:lnTo>
                    <a:pt x="144016" y="0"/>
                  </a:lnTo>
                  <a:lnTo>
                    <a:pt x="144016" y="869444"/>
                  </a:lnTo>
                  <a:lnTo>
                    <a:pt x="0" y="86944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10800000">
              <a:off x="7199939" y="489721"/>
              <a:ext cx="1267414" cy="34624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   转会制度</a:t>
              </a:r>
              <a:endParaRPr lang="zh-CN" altLang="en-US" sz="2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endParaRPr>
            </a:p>
          </p:txBody>
        </p:sp>
      </p:grpSp>
      <p:pic>
        <p:nvPicPr>
          <p:cNvPr id="13" name="图片 12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723120" y="6253026"/>
            <a:ext cx="2147657" cy="604974"/>
          </a:xfrm>
          <a:prstGeom prst="rect">
            <a:avLst/>
          </a:prstGeom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-10347" y="1"/>
            <a:ext cx="12202347" cy="1103585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67"/>
          <p:cNvGrpSpPr/>
          <p:nvPr/>
        </p:nvGrpSpPr>
        <p:grpSpPr>
          <a:xfrm rot="10800000">
            <a:off x="0" y="220718"/>
            <a:ext cx="2121463" cy="651931"/>
            <a:chOff x="6876257" y="419100"/>
            <a:chExt cx="1591097" cy="488948"/>
          </a:xfrm>
          <a:solidFill>
            <a:schemeClr val="bg1"/>
          </a:solidFill>
        </p:grpSpPr>
        <p:sp>
          <p:nvSpPr>
            <p:cNvPr id="45" name="矩形 9"/>
            <p:cNvSpPr/>
            <p:nvPr/>
          </p:nvSpPr>
          <p:spPr>
            <a:xfrm>
              <a:off x="6876257" y="419100"/>
              <a:ext cx="1591097" cy="488948"/>
            </a:xfrm>
            <a:custGeom>
              <a:avLst/>
              <a:gdLst/>
              <a:ahLst/>
              <a:cxnLst/>
              <a:rect l="l" t="t" r="r" b="b"/>
              <a:pathLst>
                <a:path w="144016" h="869444">
                  <a:moveTo>
                    <a:pt x="0" y="0"/>
                  </a:moveTo>
                  <a:lnTo>
                    <a:pt x="144016" y="0"/>
                  </a:lnTo>
                  <a:lnTo>
                    <a:pt x="144016" y="869444"/>
                  </a:lnTo>
                  <a:lnTo>
                    <a:pt x="0" y="86944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 rot="10800000">
              <a:off x="7131411" y="489721"/>
              <a:ext cx="1335943" cy="34624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rgbClr val="01988F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    薪金制度</a:t>
              </a:r>
              <a:endParaRPr lang="zh-CN" altLang="en-US" sz="2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endParaRPr>
            </a:p>
          </p:txBody>
        </p:sp>
      </p:grpSp>
      <p:pic>
        <p:nvPicPr>
          <p:cNvPr id="47" name="图片 46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239620" y="220718"/>
            <a:ext cx="2399624" cy="6759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351866" y="2129367"/>
            <a:ext cx="5300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NBA 2010-14</a:t>
            </a:r>
            <a:r>
              <a:rPr lang="zh-CN" altLang="en-US" sz="2400" b="1" dirty="0"/>
              <a:t>赛季的工资帽</a:t>
            </a:r>
            <a:endParaRPr lang="zh-CN" altLang="en-US" sz="24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2803524"/>
            <a:ext cx="9999663" cy="159895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507066" y="4961467"/>
            <a:ext cx="6328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工资帽</a:t>
            </a:r>
            <a:r>
              <a:rPr lang="en-US" altLang="zh-CN" sz="2400" b="1" dirty="0"/>
              <a:t>=</a:t>
            </a:r>
            <a:r>
              <a:rPr lang="zh-CN" altLang="en-US" sz="2400" b="1" dirty="0"/>
              <a:t>前一年联盟总收入的 </a:t>
            </a:r>
            <a:r>
              <a:rPr lang="en-US" altLang="zh-CN" sz="2400" b="1" dirty="0"/>
              <a:t>48%/</a:t>
            </a:r>
            <a:r>
              <a:rPr lang="zh-CN" altLang="en-US" sz="2400" b="1" dirty="0"/>
              <a:t>所有球队</a:t>
            </a:r>
            <a:endParaRPr lang="zh-CN" altLang="en-US" sz="2400" b="1" dirty="0"/>
          </a:p>
        </p:txBody>
      </p:sp>
      <p:sp>
        <p:nvSpPr>
          <p:cNvPr id="18" name="文本框 17"/>
          <p:cNvSpPr txBox="1"/>
          <p:nvPr/>
        </p:nvSpPr>
        <p:spPr>
          <a:xfrm>
            <a:off x="1494366" y="5558367"/>
            <a:ext cx="6328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奢侈税</a:t>
            </a:r>
            <a:r>
              <a:rPr lang="en-US" altLang="zh-CN" sz="2400" b="1" dirty="0"/>
              <a:t>=</a:t>
            </a:r>
            <a:r>
              <a:rPr lang="zh-CN" altLang="en-US" sz="2400" b="1" dirty="0"/>
              <a:t>前一年联盟总收入的 </a:t>
            </a:r>
            <a:r>
              <a:rPr lang="en-US" altLang="zh-CN" sz="2400" b="1" dirty="0"/>
              <a:t>55%/</a:t>
            </a:r>
            <a:r>
              <a:rPr lang="zh-CN" altLang="en-US" sz="2400" b="1" dirty="0"/>
              <a:t>所有球队</a:t>
            </a:r>
            <a:endParaRPr lang="zh-CN" altLang="en-US" sz="2400" b="1" dirty="0"/>
          </a:p>
        </p:txBody>
      </p:sp>
    </p:spTree>
    <p:custDataLst>
      <p:tags r:id="rId3"/>
    </p:custDataLst>
  </p:cSld>
  <p:clrMapOvr>
    <a:masterClrMapping/>
  </p:clrMapOvr>
  <p:transition spd="slow"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-10347" y="1"/>
            <a:ext cx="12202347" cy="1103585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67"/>
          <p:cNvGrpSpPr/>
          <p:nvPr/>
        </p:nvGrpSpPr>
        <p:grpSpPr>
          <a:xfrm rot="10800000">
            <a:off x="0" y="220718"/>
            <a:ext cx="2121463" cy="651931"/>
            <a:chOff x="6876257" y="419100"/>
            <a:chExt cx="1591097" cy="488948"/>
          </a:xfrm>
          <a:solidFill>
            <a:schemeClr val="bg1"/>
          </a:solidFill>
        </p:grpSpPr>
        <p:sp>
          <p:nvSpPr>
            <p:cNvPr id="45" name="矩形 9"/>
            <p:cNvSpPr/>
            <p:nvPr/>
          </p:nvSpPr>
          <p:spPr>
            <a:xfrm>
              <a:off x="6876257" y="419100"/>
              <a:ext cx="1591097" cy="488948"/>
            </a:xfrm>
            <a:custGeom>
              <a:avLst/>
              <a:gdLst/>
              <a:ahLst/>
              <a:cxnLst/>
              <a:rect l="l" t="t" r="r" b="b"/>
              <a:pathLst>
                <a:path w="144016" h="869444">
                  <a:moveTo>
                    <a:pt x="0" y="0"/>
                  </a:moveTo>
                  <a:lnTo>
                    <a:pt x="144016" y="0"/>
                  </a:lnTo>
                  <a:lnTo>
                    <a:pt x="144016" y="869444"/>
                  </a:lnTo>
                  <a:lnTo>
                    <a:pt x="0" y="86944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 rot="10800000">
              <a:off x="7131411" y="489721"/>
              <a:ext cx="1335943" cy="34624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rgbClr val="01988F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    薪金制度</a:t>
              </a:r>
              <a:endParaRPr lang="zh-CN" altLang="en-US" sz="2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endParaRPr>
            </a:p>
          </p:txBody>
        </p:sp>
      </p:grpSp>
      <p:pic>
        <p:nvPicPr>
          <p:cNvPr id="47" name="图片 46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239620" y="220718"/>
            <a:ext cx="2399624" cy="6759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24" y="2794529"/>
            <a:ext cx="10792525" cy="269187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07466" y="2218267"/>
            <a:ext cx="30649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NBA</a:t>
            </a:r>
            <a:r>
              <a:rPr lang="zh-CN" altLang="en-US" sz="2400" b="1" dirty="0"/>
              <a:t>球员顶薪规定</a:t>
            </a:r>
            <a:endParaRPr lang="zh-CN" altLang="en-US" sz="2400" b="1" dirty="0"/>
          </a:p>
        </p:txBody>
      </p:sp>
    </p:spTree>
    <p:custDataLst>
      <p:tags r:id="rId3"/>
    </p:custDataLst>
  </p:cSld>
  <p:clrMapOvr>
    <a:masterClrMapping/>
  </p:clrMapOvr>
  <p:transition spd="slow"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-32385" y="5423338"/>
            <a:ext cx="12191999" cy="1434662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69" r="12069"/>
          <a:stretch>
            <a:fillRect/>
          </a:stretch>
        </p:blipFill>
        <p:spPr>
          <a:xfrm>
            <a:off x="0" y="0"/>
            <a:ext cx="3746500" cy="6858000"/>
          </a:xfrm>
          <a:prstGeom prst="rect">
            <a:avLst/>
          </a:prstGeom>
        </p:spPr>
      </p:pic>
      <p:sp>
        <p:nvSpPr>
          <p:cNvPr id="7" name="Rectangle 5"/>
          <p:cNvSpPr/>
          <p:nvPr/>
        </p:nvSpPr>
        <p:spPr>
          <a:xfrm>
            <a:off x="9785489" y="228892"/>
            <a:ext cx="1835378" cy="364948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en-US" sz="180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78704" y="1326780"/>
            <a:ext cx="4225964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6600" b="1" dirty="0">
                <a:latin typeface="方正字迹-典雅楷体简体" pitchFamily="2" charset="-122"/>
                <a:ea typeface="方正字迹-典雅楷体简体" pitchFamily="2" charset="-122"/>
              </a:rPr>
              <a:t>谢谢大家！</a:t>
            </a:r>
            <a:endParaRPr lang="zh-CN" altLang="en-US" sz="6600" b="1" dirty="0"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97166" y="2849024"/>
            <a:ext cx="5272867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6600" b="1" dirty="0">
                <a:latin typeface="方正字迹-典雅楷体简体" pitchFamily="2" charset="-122"/>
                <a:ea typeface="方正字迹-典雅楷体简体" pitchFamily="2" charset="-122"/>
              </a:rPr>
              <a:t>请批评指正！</a:t>
            </a:r>
            <a:endParaRPr lang="zh-CN" altLang="en-US" sz="6600" b="1" dirty="0"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pic>
        <p:nvPicPr>
          <p:cNvPr id="11" name="图片 10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213157" y="5793199"/>
            <a:ext cx="2671087" cy="752419"/>
          </a:xfrm>
          <a:prstGeom prst="rect">
            <a:avLst/>
          </a:prstGeom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8" presetClass="entr" presetSubtype="0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1"/>
                                          </p:val>
                                        </p:tav>
                                        <p:tav tm="50000">
                                          <p:val>
                                            <p:fltVal val="0.9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400"/>
                            </p:stCondLst>
                            <p:childTnLst>
                              <p:par>
                                <p:cTn id="2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7" grpId="0" animBg="1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图片 40" descr="王放.jp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8880308" y="-63064"/>
            <a:ext cx="3311692" cy="2016193"/>
          </a:xfrm>
          <a:prstGeom prst="rect">
            <a:avLst/>
          </a:prstGeom>
        </p:spPr>
      </p:pic>
      <p:sp>
        <p:nvSpPr>
          <p:cNvPr id="42" name="任意多边形 41"/>
          <p:cNvSpPr/>
          <p:nvPr/>
        </p:nvSpPr>
        <p:spPr>
          <a:xfrm>
            <a:off x="0" y="-214313"/>
            <a:ext cx="10907419" cy="2206855"/>
          </a:xfrm>
          <a:custGeom>
            <a:avLst/>
            <a:gdLst>
              <a:gd name="connsiteX0" fmla="*/ 0 w 6740404"/>
              <a:gd name="connsiteY0" fmla="*/ 0 h 1513115"/>
              <a:gd name="connsiteX1" fmla="*/ 6740404 w 6740404"/>
              <a:gd name="connsiteY1" fmla="*/ 0 h 1513115"/>
              <a:gd name="connsiteX2" fmla="*/ 6740404 w 6740404"/>
              <a:gd name="connsiteY2" fmla="*/ 1513115 h 1513115"/>
              <a:gd name="connsiteX3" fmla="*/ 0 w 6740404"/>
              <a:gd name="connsiteY3" fmla="*/ 1513115 h 1513115"/>
              <a:gd name="connsiteX4" fmla="*/ 0 w 6740404"/>
              <a:gd name="connsiteY4" fmla="*/ 0 h 1513115"/>
              <a:gd name="connsiteX0-1" fmla="*/ 0 w 6740404"/>
              <a:gd name="connsiteY0-2" fmla="*/ 0 h 1513115"/>
              <a:gd name="connsiteX1-3" fmla="*/ 6740404 w 6740404"/>
              <a:gd name="connsiteY1-4" fmla="*/ 0 h 1513115"/>
              <a:gd name="connsiteX2-5" fmla="*/ 5516267 w 6740404"/>
              <a:gd name="connsiteY2-6" fmla="*/ 1488908 h 1513115"/>
              <a:gd name="connsiteX3-7" fmla="*/ 0 w 6740404"/>
              <a:gd name="connsiteY3-8" fmla="*/ 1513115 h 1513115"/>
              <a:gd name="connsiteX4-9" fmla="*/ 0 w 6740404"/>
              <a:gd name="connsiteY4-10" fmla="*/ 0 h 15131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740404" h="1513115">
                <a:moveTo>
                  <a:pt x="0" y="0"/>
                </a:moveTo>
                <a:lnTo>
                  <a:pt x="6740404" y="0"/>
                </a:lnTo>
                <a:lnTo>
                  <a:pt x="5516267" y="1488908"/>
                </a:lnTo>
                <a:lnTo>
                  <a:pt x="0" y="1513115"/>
                </a:lnTo>
                <a:lnTo>
                  <a:pt x="0" y="0"/>
                </a:lnTo>
                <a:close/>
              </a:path>
            </a:pathLst>
          </a:cu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5"/>
          <p:cNvGrpSpPr/>
          <p:nvPr/>
        </p:nvGrpSpPr>
        <p:grpSpPr>
          <a:xfrm>
            <a:off x="218495" y="183050"/>
            <a:ext cx="3149852" cy="1334476"/>
            <a:chOff x="576499" y="342955"/>
            <a:chExt cx="3149852" cy="986313"/>
          </a:xfrm>
        </p:grpSpPr>
        <p:sp>
          <p:nvSpPr>
            <p:cNvPr id="21" name="文本框 3"/>
            <p:cNvSpPr txBox="1"/>
            <p:nvPr/>
          </p:nvSpPr>
          <p:spPr>
            <a:xfrm>
              <a:off x="576499" y="342955"/>
              <a:ext cx="3149852" cy="92333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bg1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目录</a:t>
              </a:r>
              <a:endParaRPr lang="zh-CN" altLang="en-US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1421898" y="976677"/>
              <a:ext cx="1459054" cy="35259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lvl="0" algn="ctr"/>
              <a:r>
                <a:rPr lang="en-US" altLang="zh-CN" sz="2500" b="1" dirty="0">
                  <a:solidFill>
                    <a:schemeClr val="bg1"/>
                  </a:solidFill>
                  <a:latin typeface="方正字迹-典雅楷体简体" pitchFamily="2" charset="-122"/>
                  <a:ea typeface="方正字迹-典雅楷体简体" pitchFamily="2" charset="-122"/>
                  <a:sym typeface="Arial" panose="020B0604020202090204" pitchFamily="34" charset="0"/>
                </a:rPr>
                <a:t>CONTENTS</a:t>
              </a:r>
              <a:endParaRPr lang="en-US" altLang="zh-CN" sz="25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  <a:sym typeface="Arial" panose="020B0604020202090204" pitchFamily="34" charset="0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1516801" y="3122628"/>
            <a:ext cx="642025" cy="642025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1535941" y="4819963"/>
            <a:ext cx="642025" cy="642025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6746026" y="4827035"/>
            <a:ext cx="642025" cy="642025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27" name="文本框 13"/>
          <p:cNvSpPr txBox="1"/>
          <p:nvPr/>
        </p:nvSpPr>
        <p:spPr>
          <a:xfrm>
            <a:off x="2320726" y="3164980"/>
            <a:ext cx="3227883" cy="52321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sz="2800" dirty="0">
                <a:latin typeface="方正字迹-典雅楷体简体" pitchFamily="2" charset="-122"/>
                <a:ea typeface="方正字迹-典雅楷体简体" pitchFamily="2" charset="-122"/>
                <a:cs typeface="Segoe UI" panose="020B0502040204020203" pitchFamily="34" charset="0"/>
              </a:rPr>
              <a:t>项目规则</a:t>
            </a:r>
            <a:endParaRPr lang="zh-CN" altLang="en-US" sz="2800" dirty="0">
              <a:latin typeface="方正字迹-典雅楷体简体" pitchFamily="2" charset="-122"/>
              <a:ea typeface="方正字迹-典雅楷体简体" pitchFamily="2" charset="-122"/>
              <a:cs typeface="Segoe UI" panose="020B0502040204020203" pitchFamily="34" charset="0"/>
            </a:endParaRPr>
          </a:p>
        </p:txBody>
      </p:sp>
      <p:sp>
        <p:nvSpPr>
          <p:cNvPr id="29" name="文本框 15"/>
          <p:cNvSpPr txBox="1"/>
          <p:nvPr/>
        </p:nvSpPr>
        <p:spPr>
          <a:xfrm>
            <a:off x="7564239" y="4884011"/>
            <a:ext cx="3090771" cy="954105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sz="2800" dirty="0">
                <a:latin typeface="方正字迹-典雅楷体简体" pitchFamily="2" charset="-122"/>
                <a:ea typeface="方正字迹-典雅楷体简体" pitchFamily="2" charset="-122"/>
                <a:cs typeface="Segoe UI" panose="020B0502040204020203" pitchFamily="34" charset="0"/>
              </a:rPr>
              <a:t>竞争均衡水平与治理手段</a:t>
            </a:r>
            <a:endParaRPr lang="zh-CN" altLang="en-US" sz="2800" dirty="0">
              <a:latin typeface="方正字迹-典雅楷体简体" pitchFamily="2" charset="-122"/>
              <a:ea typeface="方正字迹-典雅楷体简体" pitchFamily="2" charset="-122"/>
              <a:cs typeface="Segoe UI" panose="020B0502040204020203" pitchFamily="34" charset="0"/>
            </a:endParaRPr>
          </a:p>
        </p:txBody>
      </p:sp>
      <p:sp>
        <p:nvSpPr>
          <p:cNvPr id="31" name="文本框 19"/>
          <p:cNvSpPr txBox="1"/>
          <p:nvPr/>
        </p:nvSpPr>
        <p:spPr>
          <a:xfrm>
            <a:off x="2306440" y="4876602"/>
            <a:ext cx="3093585" cy="52321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sz="2800">
                <a:latin typeface="方正字迹-典雅楷体简体" pitchFamily="2" charset="-122"/>
                <a:ea typeface="方正字迹-典雅楷体简体" pitchFamily="2" charset="-122"/>
                <a:cs typeface="Segoe UI" panose="020B0502040204020203" pitchFamily="34" charset="0"/>
              </a:rPr>
              <a:t>联赛结构</a:t>
            </a:r>
            <a:endParaRPr lang="zh-CN" altLang="en-US" sz="2800" dirty="0">
              <a:latin typeface="方正字迹-典雅楷体简体" pitchFamily="2" charset="-122"/>
              <a:ea typeface="方正字迹-典雅楷体简体" pitchFamily="2" charset="-122"/>
              <a:cs typeface="Segoe UI" panose="020B0502040204020203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701377" y="3122628"/>
            <a:ext cx="642025" cy="642025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6" name="文本框 13"/>
          <p:cNvSpPr txBox="1"/>
          <p:nvPr/>
        </p:nvSpPr>
        <p:spPr>
          <a:xfrm>
            <a:off x="7548166" y="3164980"/>
            <a:ext cx="3227883" cy="523218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r>
              <a:rPr lang="zh-CN" altLang="en-US" sz="2800" dirty="0">
                <a:latin typeface="方正字迹-典雅楷体简体" pitchFamily="2" charset="-122"/>
                <a:ea typeface="方正字迹-典雅楷体简体" pitchFamily="2" charset="-122"/>
                <a:cs typeface="Segoe UI" panose="020B0502040204020203" pitchFamily="34" charset="0"/>
              </a:rPr>
              <a:t>典型球队</a:t>
            </a:r>
            <a:endParaRPr lang="zh-CN" altLang="en-US" sz="2800" dirty="0">
              <a:latin typeface="方正字迹-典雅楷体简体" pitchFamily="2" charset="-122"/>
              <a:ea typeface="方正字迹-典雅楷体简体" pitchFamily="2" charset="-122"/>
              <a:cs typeface="Segoe UI" panose="020B0502040204020203" pitchFamily="34" charset="0"/>
            </a:endParaRPr>
          </a:p>
        </p:txBody>
      </p:sp>
      <p:pic>
        <p:nvPicPr>
          <p:cNvPr id="45" name="图片 44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01426" y="467049"/>
            <a:ext cx="3109713" cy="875975"/>
          </a:xfrm>
          <a:prstGeom prst="rect">
            <a:avLst/>
          </a:prstGeom>
        </p:spPr>
      </p:pic>
    </p:spTree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866901" y="0"/>
            <a:ext cx="842962" cy="6858001"/>
          </a:xfrm>
          <a:prstGeom prst="rect">
            <a:avLst/>
          </a:prstGeom>
          <a:solidFill>
            <a:srgbClr val="01988F"/>
          </a:solidFill>
          <a:ln>
            <a:solidFill>
              <a:srgbClr val="019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42951" y="0"/>
            <a:ext cx="842962" cy="6858001"/>
          </a:xfrm>
          <a:prstGeom prst="rect">
            <a:avLst/>
          </a:prstGeom>
          <a:solidFill>
            <a:srgbClr val="01988F"/>
          </a:solidFill>
          <a:ln>
            <a:solidFill>
              <a:srgbClr val="019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8746661" y="0"/>
            <a:ext cx="2688299" cy="6858000"/>
          </a:xfrm>
          <a:prstGeom prst="rect">
            <a:avLst/>
          </a:prstGeom>
          <a:solidFill>
            <a:srgbClr val="01988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cxnSp>
        <p:nvCxnSpPr>
          <p:cNvPr id="32" name="直接连接符 31"/>
          <p:cNvCxnSpPr/>
          <p:nvPr/>
        </p:nvCxnSpPr>
        <p:spPr>
          <a:xfrm>
            <a:off x="8746661" y="3909053"/>
            <a:ext cx="2688299" cy="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087631" y="3909159"/>
            <a:ext cx="676910" cy="2935188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pPr marL="0" lvl="1"/>
            <a:r>
              <a:rPr lang="zh-CN" altLang="en-US" sz="4400" b="1" spc="800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项目规则</a:t>
            </a:r>
            <a:endParaRPr lang="zh-CN" altLang="en-US" sz="4400" b="1" spc="800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593501" y="1590510"/>
            <a:ext cx="2112235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PART </a:t>
            </a:r>
            <a:endParaRPr lang="en-US" altLang="zh-CN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01</a:t>
            </a:r>
            <a:endParaRPr lang="zh-CN" altLang="en-US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pic>
        <p:nvPicPr>
          <p:cNvPr id="14" name="图片 13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016088" y="187507"/>
            <a:ext cx="2147657" cy="60497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74000"/>
          </a:blip>
          <a:stretch>
            <a:fillRect/>
          </a:stretch>
        </p:blipFill>
        <p:spPr>
          <a:xfrm>
            <a:off x="296545" y="792480"/>
            <a:ext cx="8296910" cy="5123180"/>
          </a:xfrm>
          <a:prstGeom prst="rect">
            <a:avLst/>
          </a:prstGeom>
          <a:solidFill>
            <a:schemeClr val="bg1">
              <a:alpha val="29000"/>
            </a:schemeClr>
          </a:solidFill>
        </p:spPr>
      </p:pic>
    </p:spTree>
    <p:custDataLst>
      <p:tags r:id="rId3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  <p:bldP spid="31" grpId="0" animBg="1"/>
      <p:bldP spid="37" grpId="0"/>
      <p:bldP spid="3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>
          <a:xfrm>
            <a:off x="0" y="0"/>
            <a:ext cx="12202347" cy="1471613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67"/>
          <p:cNvGrpSpPr/>
          <p:nvPr/>
        </p:nvGrpSpPr>
        <p:grpSpPr>
          <a:xfrm rot="10800000">
            <a:off x="-120576" y="260555"/>
            <a:ext cx="2242038" cy="651931"/>
            <a:chOff x="6876257" y="419100"/>
            <a:chExt cx="1681528" cy="488948"/>
          </a:xfrm>
          <a:solidFill>
            <a:schemeClr val="bg1"/>
          </a:solidFill>
        </p:grpSpPr>
        <p:sp>
          <p:nvSpPr>
            <p:cNvPr id="47" name="矩形 9"/>
            <p:cNvSpPr/>
            <p:nvPr/>
          </p:nvSpPr>
          <p:spPr>
            <a:xfrm>
              <a:off x="6876257" y="419100"/>
              <a:ext cx="1591097" cy="488948"/>
            </a:xfrm>
            <a:custGeom>
              <a:avLst/>
              <a:gdLst/>
              <a:ahLst/>
              <a:cxnLst/>
              <a:rect l="l" t="t" r="r" b="b"/>
              <a:pathLst>
                <a:path w="144016" h="869444">
                  <a:moveTo>
                    <a:pt x="0" y="0"/>
                  </a:moveTo>
                  <a:lnTo>
                    <a:pt x="144016" y="0"/>
                  </a:lnTo>
                  <a:lnTo>
                    <a:pt x="144016" y="869444"/>
                  </a:lnTo>
                  <a:lnTo>
                    <a:pt x="0" y="86944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 rot="10800000">
              <a:off x="7156658" y="489721"/>
              <a:ext cx="1401127" cy="345281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altLang="zh-CN" sz="2400" b="1" dirty="0">
                  <a:solidFill>
                    <a:srgbClr val="01988F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01 </a:t>
              </a:r>
              <a:r>
                <a:rPr lang="zh-CN" altLang="en-US" sz="2400" b="1" dirty="0">
                  <a:solidFill>
                    <a:srgbClr val="01988F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项目规则</a:t>
              </a:r>
              <a:endParaRPr lang="zh-CN" altLang="en-US" sz="2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endParaRPr>
            </a:p>
          </p:txBody>
        </p:sp>
      </p:grpSp>
      <p:pic>
        <p:nvPicPr>
          <p:cNvPr id="50" name="图片 49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401852" y="395612"/>
            <a:ext cx="2399624" cy="675950"/>
          </a:xfrm>
          <a:prstGeom prst="rect">
            <a:avLst/>
          </a:prstGeom>
        </p:spPr>
      </p:pic>
      <p:grpSp>
        <p:nvGrpSpPr>
          <p:cNvPr id="51" name="ïślîḓê"/>
          <p:cNvGrpSpPr/>
          <p:nvPr/>
        </p:nvGrpSpPr>
        <p:grpSpPr>
          <a:xfrm>
            <a:off x="357188" y="2552914"/>
            <a:ext cx="2124365" cy="2253971"/>
            <a:chOff x="483870" y="2729646"/>
            <a:chExt cx="1803055" cy="1913058"/>
          </a:xfrm>
        </p:grpSpPr>
        <p:sp>
          <p:nvSpPr>
            <p:cNvPr id="56" name="işḻîḓê"/>
            <p:cNvSpPr/>
            <p:nvPr/>
          </p:nvSpPr>
          <p:spPr>
            <a:xfrm>
              <a:off x="1040766" y="2729646"/>
              <a:ext cx="668942" cy="668942"/>
            </a:xfrm>
            <a:prstGeom prst="ellipse">
              <a:avLst/>
            </a:prstGeom>
            <a:noFill/>
            <a:ln w="12700">
              <a:solidFill>
                <a:srgbClr val="01988F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53" name="íśľîde"/>
            <p:cNvGrpSpPr/>
            <p:nvPr/>
          </p:nvGrpSpPr>
          <p:grpSpPr>
            <a:xfrm>
              <a:off x="483870" y="3562032"/>
              <a:ext cx="1803055" cy="1080672"/>
              <a:chOff x="483870" y="3448743"/>
              <a:chExt cx="1803055" cy="1080672"/>
            </a:xfrm>
          </p:grpSpPr>
          <p:sp>
            <p:nvSpPr>
              <p:cNvPr id="54" name="ï$ļïḓé"/>
              <p:cNvSpPr/>
              <p:nvPr/>
            </p:nvSpPr>
            <p:spPr bwMode="auto">
              <a:xfrm>
                <a:off x="483870" y="3886046"/>
                <a:ext cx="1758345" cy="643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lang="en-US" altLang="zh-CN" sz="1600" dirty="0"/>
              </a:p>
              <a:p>
                <a:pPr algn="ctr"/>
                <a:endParaRPr lang="en-US" altLang="zh-CN" sz="1600" dirty="0"/>
              </a:p>
            </p:txBody>
          </p:sp>
          <p:sp>
            <p:nvSpPr>
              <p:cNvPr id="55" name="işḷîḍe"/>
              <p:cNvSpPr txBox="1"/>
              <p:nvPr/>
            </p:nvSpPr>
            <p:spPr bwMode="auto">
              <a:xfrm>
                <a:off x="483870" y="3448743"/>
                <a:ext cx="1803055" cy="43918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400" b="1" dirty="0">
                    <a:latin typeface="方正字迹-典雅楷体简体" pitchFamily="2" charset="-122"/>
                    <a:ea typeface="方正字迹-典雅楷体简体" pitchFamily="2" charset="-122"/>
                  </a:rPr>
                  <a:t>比赛时间</a:t>
                </a:r>
                <a:endParaRPr lang="en-US" altLang="zh-CN" sz="2400" b="1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</p:grpSp>
      </p:grpSp>
      <p:grpSp>
        <p:nvGrpSpPr>
          <p:cNvPr id="58" name="isḻîḑè"/>
          <p:cNvGrpSpPr/>
          <p:nvPr/>
        </p:nvGrpSpPr>
        <p:grpSpPr>
          <a:xfrm>
            <a:off x="2503412" y="3953377"/>
            <a:ext cx="2097163" cy="2225109"/>
            <a:chOff x="2223429" y="2729646"/>
            <a:chExt cx="1803055" cy="1913058"/>
          </a:xfrm>
        </p:grpSpPr>
        <p:sp>
          <p:nvSpPr>
            <p:cNvPr id="63" name="ïṣļîḑè"/>
            <p:cNvSpPr/>
            <p:nvPr/>
          </p:nvSpPr>
          <p:spPr>
            <a:xfrm>
              <a:off x="2780325" y="2729646"/>
              <a:ext cx="668942" cy="668942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60" name="íslíḍe"/>
            <p:cNvGrpSpPr/>
            <p:nvPr/>
          </p:nvGrpSpPr>
          <p:grpSpPr>
            <a:xfrm>
              <a:off x="2223429" y="3562032"/>
              <a:ext cx="1803055" cy="1080672"/>
              <a:chOff x="2223429" y="3448743"/>
              <a:chExt cx="1803055" cy="1080672"/>
            </a:xfrm>
          </p:grpSpPr>
          <p:sp>
            <p:nvSpPr>
              <p:cNvPr id="61" name="iṡḷíďé"/>
              <p:cNvSpPr/>
              <p:nvPr/>
            </p:nvSpPr>
            <p:spPr bwMode="auto">
              <a:xfrm>
                <a:off x="2245332" y="3886046"/>
                <a:ext cx="1732017" cy="643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zh-CN" altLang="en-US" dirty="0">
                    <a:latin typeface="方正字迹-典雅楷体简体" pitchFamily="2" charset="-122"/>
                    <a:ea typeface="方正字迹-典雅楷体简体" pitchFamily="2" charset="-122"/>
                  </a:rPr>
                  <a:t>球场大小</a:t>
                </a:r>
                <a:endParaRPr lang="zh-CN" altLang="en-US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  <a:p>
                <a:pPr algn="ctr"/>
                <a:r>
                  <a:rPr lang="zh-CN" altLang="en-US" dirty="0">
                    <a:latin typeface="方正字迹-典雅楷体简体" pitchFamily="2" charset="-122"/>
                    <a:ea typeface="方正字迹-典雅楷体简体" pitchFamily="2" charset="-122"/>
                  </a:rPr>
                  <a:t>三分线</a:t>
                </a:r>
                <a:endParaRPr lang="zh-CN" altLang="en-US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  <a:p>
                <a:pPr algn="ctr"/>
                <a:r>
                  <a:rPr lang="zh-CN" altLang="en-US" dirty="0">
                    <a:latin typeface="方正字迹-典雅楷体简体" pitchFamily="2" charset="-122"/>
                    <a:ea typeface="方正字迹-典雅楷体简体" pitchFamily="2" charset="-122"/>
                  </a:rPr>
                  <a:t>比赛用球</a:t>
                </a:r>
                <a:endParaRPr lang="zh-CN" altLang="en-US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  <p:sp>
            <p:nvSpPr>
              <p:cNvPr id="62" name="ïṣľiďè"/>
              <p:cNvSpPr txBox="1"/>
              <p:nvPr/>
            </p:nvSpPr>
            <p:spPr bwMode="auto">
              <a:xfrm>
                <a:off x="2223429" y="3448743"/>
                <a:ext cx="1803055" cy="43918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400" b="1" dirty="0">
                    <a:latin typeface="方正字迹-典雅楷体简体" pitchFamily="2" charset="-122"/>
                    <a:ea typeface="方正字迹-典雅楷体简体" pitchFamily="2" charset="-122"/>
                  </a:rPr>
                  <a:t>比赛场地</a:t>
                </a:r>
                <a:endParaRPr lang="en-US" altLang="zh-CN" sz="2400" b="1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</p:grpSp>
      </p:grpSp>
      <p:grpSp>
        <p:nvGrpSpPr>
          <p:cNvPr id="65" name="íṥliḋe"/>
          <p:cNvGrpSpPr/>
          <p:nvPr/>
        </p:nvGrpSpPr>
        <p:grpSpPr>
          <a:xfrm>
            <a:off x="4488715" y="2545130"/>
            <a:ext cx="2158198" cy="2275581"/>
            <a:chOff x="3962989" y="2729646"/>
            <a:chExt cx="1803055" cy="1901122"/>
          </a:xfrm>
        </p:grpSpPr>
        <p:sp>
          <p:nvSpPr>
            <p:cNvPr id="70" name="iş1îḑè"/>
            <p:cNvSpPr/>
            <p:nvPr/>
          </p:nvSpPr>
          <p:spPr>
            <a:xfrm>
              <a:off x="4519885" y="2729646"/>
              <a:ext cx="668942" cy="668942"/>
            </a:xfrm>
            <a:prstGeom prst="ellipse">
              <a:avLst/>
            </a:prstGeom>
            <a:noFill/>
            <a:ln w="12700">
              <a:solidFill>
                <a:srgbClr val="01988F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67" name="îŝļíḍè"/>
            <p:cNvGrpSpPr/>
            <p:nvPr/>
          </p:nvGrpSpPr>
          <p:grpSpPr>
            <a:xfrm>
              <a:off x="3962989" y="3562032"/>
              <a:ext cx="1803055" cy="1068736"/>
              <a:chOff x="3962989" y="3448743"/>
              <a:chExt cx="1803055" cy="1068736"/>
            </a:xfrm>
          </p:grpSpPr>
          <p:sp>
            <p:nvSpPr>
              <p:cNvPr id="68" name="íşlídê"/>
              <p:cNvSpPr/>
              <p:nvPr/>
            </p:nvSpPr>
            <p:spPr bwMode="auto">
              <a:xfrm>
                <a:off x="3987519" y="3874110"/>
                <a:ext cx="1754653" cy="643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zh-CN" dirty="0">
                    <a:latin typeface="方正字迹-典雅楷体简体" pitchFamily="2" charset="-122"/>
                    <a:ea typeface="方正字迹-典雅楷体简体" pitchFamily="2" charset="-122"/>
                  </a:rPr>
                  <a:t>吹罚尺度</a:t>
                </a:r>
                <a:endParaRPr lang="zh-CN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  <a:p>
                <a:pPr algn="ctr"/>
                <a:r>
                  <a:rPr lang="zh-CN" dirty="0">
                    <a:latin typeface="方正字迹-典雅楷体简体" pitchFamily="2" charset="-122"/>
                    <a:ea typeface="方正字迹-典雅楷体简体" pitchFamily="2" charset="-122"/>
                  </a:rPr>
                  <a:t>防守三秒</a:t>
                </a:r>
                <a:endParaRPr lang="zh-CN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  <a:p>
                <a:pPr algn="ctr"/>
                <a:r>
                  <a:rPr lang="zh-CN" dirty="0"/>
                  <a:t>六犯离场</a:t>
                </a:r>
                <a:endParaRPr lang="zh-CN" dirty="0"/>
              </a:p>
            </p:txBody>
          </p:sp>
          <p:sp>
            <p:nvSpPr>
              <p:cNvPr id="69" name="ïṥḷïḓè"/>
              <p:cNvSpPr txBox="1"/>
              <p:nvPr/>
            </p:nvSpPr>
            <p:spPr bwMode="auto">
              <a:xfrm>
                <a:off x="3962989" y="3448743"/>
                <a:ext cx="1803055" cy="43918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400" b="1" dirty="0">
                    <a:latin typeface="方正字迹-典雅楷体简体" pitchFamily="2" charset="-122"/>
                    <a:ea typeface="方正字迹-典雅楷体简体" pitchFamily="2" charset="-122"/>
                  </a:rPr>
                  <a:t>犯规</a:t>
                </a:r>
                <a:endParaRPr lang="en-US" altLang="zh-CN" sz="2400" b="1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2600770" y="3838237"/>
            <a:ext cx="1796339" cy="761374"/>
            <a:chOff x="2368022" y="3153797"/>
            <a:chExt cx="1796339" cy="761374"/>
          </a:xfrm>
        </p:grpSpPr>
        <p:cxnSp>
          <p:nvCxnSpPr>
            <p:cNvPr id="73" name="直接连接符 72"/>
            <p:cNvCxnSpPr/>
            <p:nvPr/>
          </p:nvCxnSpPr>
          <p:spPr>
            <a:xfrm>
              <a:off x="2368022" y="3153797"/>
              <a:ext cx="0" cy="761374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4164361" y="3153797"/>
              <a:ext cx="0" cy="761374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/>
          <p:cNvSpPr txBox="1"/>
          <p:nvPr/>
        </p:nvSpPr>
        <p:spPr>
          <a:xfrm>
            <a:off x="1183559" y="2425650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rPr>
              <a:t>1</a:t>
            </a:r>
            <a:endParaRPr lang="zh-CN" altLang="en-US" sz="5400" b="1" dirty="0">
              <a:solidFill>
                <a:srgbClr val="01988F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3279980" y="3821061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rPr>
              <a:t>2</a:t>
            </a:r>
            <a:endParaRPr lang="zh-CN" altLang="en-US" sz="5400" b="1" dirty="0">
              <a:solidFill>
                <a:srgbClr val="01988F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294938" y="2424881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rPr>
              <a:t>3</a:t>
            </a:r>
            <a:endParaRPr lang="zh-CN" altLang="en-US" sz="5400" b="1" dirty="0">
              <a:solidFill>
                <a:srgbClr val="01988F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92500" y="620395"/>
            <a:ext cx="43516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/>
              <a:t>NBA vs FIBA</a:t>
            </a:r>
            <a:endParaRPr lang="en-US" altLang="zh-CN" sz="4000" b="1"/>
          </a:p>
        </p:txBody>
      </p:sp>
      <p:sp>
        <p:nvSpPr>
          <p:cNvPr id="3" name="íşlídê"/>
          <p:cNvSpPr/>
          <p:nvPr/>
        </p:nvSpPr>
        <p:spPr bwMode="auto">
          <a:xfrm>
            <a:off x="408357" y="4150949"/>
            <a:ext cx="2100262" cy="770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altLang="en-US" dirty="0">
                <a:latin typeface="方正字迹-典雅楷体简体" pitchFamily="2" charset="-122"/>
                <a:ea typeface="方正字迹-典雅楷体简体" pitchFamily="2" charset="-122"/>
              </a:rPr>
              <a:t>单节时间</a:t>
            </a:r>
            <a:endParaRPr lang="zh-CN" altLang="en-US" dirty="0"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zh-CN" altLang="en-US" dirty="0">
                <a:latin typeface="方正字迹-典雅楷体简体" pitchFamily="2" charset="-122"/>
                <a:ea typeface="方正字迹-典雅楷体简体" pitchFamily="2" charset="-122"/>
              </a:rPr>
              <a:t>暂停时间</a:t>
            </a:r>
            <a:endParaRPr lang="zh-CN" altLang="en-US" dirty="0"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zh-CN" altLang="en-US" dirty="0">
                <a:latin typeface="方正字迹-典雅楷体简体" pitchFamily="2" charset="-122"/>
                <a:ea typeface="方正字迹-典雅楷体简体" pitchFamily="2" charset="-122"/>
              </a:rPr>
              <a:t>罚篮约束时间</a:t>
            </a:r>
            <a:endParaRPr lang="zh-CN" altLang="en-US" dirty="0"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endParaRPr lang="en-US" altLang="zh-CN" dirty="0"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7134225" y="1938020"/>
            <a:ext cx="4019550" cy="43624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6" grpId="0"/>
      <p:bldP spid="7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866901" y="0"/>
            <a:ext cx="842962" cy="6858001"/>
          </a:xfrm>
          <a:prstGeom prst="rect">
            <a:avLst/>
          </a:prstGeom>
          <a:solidFill>
            <a:srgbClr val="01988F"/>
          </a:solidFill>
          <a:ln>
            <a:solidFill>
              <a:srgbClr val="019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42951" y="0"/>
            <a:ext cx="842962" cy="6858001"/>
          </a:xfrm>
          <a:prstGeom prst="rect">
            <a:avLst/>
          </a:prstGeom>
          <a:solidFill>
            <a:srgbClr val="01988F"/>
          </a:solidFill>
          <a:ln>
            <a:solidFill>
              <a:srgbClr val="019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8746661" y="0"/>
            <a:ext cx="2688299" cy="6858000"/>
          </a:xfrm>
          <a:prstGeom prst="rect">
            <a:avLst/>
          </a:prstGeom>
          <a:solidFill>
            <a:srgbClr val="01988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cxnSp>
        <p:nvCxnSpPr>
          <p:cNvPr id="32" name="直接连接符 31"/>
          <p:cNvCxnSpPr/>
          <p:nvPr/>
        </p:nvCxnSpPr>
        <p:spPr>
          <a:xfrm>
            <a:off x="8746661" y="3909053"/>
            <a:ext cx="2688299" cy="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087631" y="3909159"/>
            <a:ext cx="676910" cy="2935188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pPr marL="0" lvl="1"/>
            <a:r>
              <a:rPr lang="zh-CN" altLang="en-US" sz="4400" b="1" spc="800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联赛结构</a:t>
            </a:r>
            <a:endParaRPr lang="zh-CN" altLang="en-US" sz="4400" b="1" spc="800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593501" y="1590510"/>
            <a:ext cx="2112235" cy="1661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PART </a:t>
            </a:r>
            <a:endParaRPr lang="en-US" altLang="zh-CN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02</a:t>
            </a:r>
            <a:endParaRPr lang="zh-CN" altLang="en-US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pic>
        <p:nvPicPr>
          <p:cNvPr id="14" name="图片 13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016088" y="187507"/>
            <a:ext cx="2147657" cy="60497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050" y="890270"/>
            <a:ext cx="5445125" cy="548005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bldLvl="0" animBg="1"/>
      <p:bldP spid="31" grpId="0" bldLvl="0" animBg="1"/>
      <p:bldP spid="37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-10347" y="-449950"/>
            <a:ext cx="12202347" cy="4275163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 bwMode="auto">
          <a:xfrm>
            <a:off x="1066800" y="1446121"/>
            <a:ext cx="10287000" cy="467518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330200" dist="190500" dir="666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defTabSz="912495">
              <a:buFont typeface="Arial" panose="020B0604020202090204" pitchFamily="34" charset="0"/>
              <a:buNone/>
              <a:defRPr/>
            </a:pPr>
            <a:endParaRPr lang="zh-CN" altLang="en-US" dirty="0">
              <a:latin typeface="Century Gothic" panose="020B0502020202020204" pitchFamily="34" charset="0"/>
              <a:ea typeface="微软雅黑 Light" panose="020B0502040204020203" pitchFamily="34" charset="-122"/>
              <a:sym typeface="Century Gothic" panose="020B0502020202020204" pitchFamily="34" charset="0"/>
            </a:endParaRPr>
          </a:p>
        </p:txBody>
      </p:sp>
      <p:grpSp>
        <p:nvGrpSpPr>
          <p:cNvPr id="35" name="组合 67"/>
          <p:cNvGrpSpPr/>
          <p:nvPr/>
        </p:nvGrpSpPr>
        <p:grpSpPr>
          <a:xfrm rot="10800000">
            <a:off x="0" y="0"/>
            <a:ext cx="2121463" cy="651931"/>
            <a:chOff x="6876257" y="419100"/>
            <a:chExt cx="1591097" cy="488948"/>
          </a:xfrm>
          <a:solidFill>
            <a:schemeClr val="bg1"/>
          </a:solidFill>
        </p:grpSpPr>
        <p:sp>
          <p:nvSpPr>
            <p:cNvPr id="36" name="矩形 9"/>
            <p:cNvSpPr/>
            <p:nvPr/>
          </p:nvSpPr>
          <p:spPr>
            <a:xfrm>
              <a:off x="6876257" y="419100"/>
              <a:ext cx="1591097" cy="488948"/>
            </a:xfrm>
            <a:custGeom>
              <a:avLst/>
              <a:gdLst/>
              <a:ahLst/>
              <a:cxnLst/>
              <a:rect l="l" t="t" r="r" b="b"/>
              <a:pathLst>
                <a:path w="144016" h="869444">
                  <a:moveTo>
                    <a:pt x="0" y="0"/>
                  </a:moveTo>
                  <a:lnTo>
                    <a:pt x="144016" y="0"/>
                  </a:lnTo>
                  <a:lnTo>
                    <a:pt x="144016" y="869444"/>
                  </a:lnTo>
                  <a:lnTo>
                    <a:pt x="0" y="86944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 rot="10800000">
              <a:off x="7156658" y="489721"/>
              <a:ext cx="1284922" cy="345281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rgbClr val="01988F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分区与球队</a:t>
              </a:r>
              <a:endParaRPr lang="zh-CN" altLang="en-US" sz="2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endParaRPr>
            </a:p>
          </p:txBody>
        </p:sp>
      </p:grpSp>
      <p:pic>
        <p:nvPicPr>
          <p:cNvPr id="38" name="图片 37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239620" y="0"/>
            <a:ext cx="2399624" cy="67595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1197610" y="2183130"/>
            <a:ext cx="5080000" cy="26765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en-US" altLang="zh-CN" sz="1200" b="1">
                <a:solidFill>
                  <a:srgbClr val="191919"/>
                </a:solidFill>
                <a:ea typeface="宋体" panose="02010600030101010101" pitchFamily="2" charset="-122"/>
              </a:rPr>
              <a:t>EAST</a:t>
            </a:r>
            <a:endParaRPr lang="en-US" altLang="zh-CN" sz="1200" b="1">
              <a:solidFill>
                <a:srgbClr val="191919"/>
              </a:solidFill>
              <a:ea typeface="宋体" panose="02010600030101010101" pitchFamily="2" charset="-122"/>
            </a:endParaRPr>
          </a:p>
          <a:p>
            <a:pPr indent="0"/>
            <a:r>
              <a:rPr lang="zh-CN" sz="1200" b="1">
                <a:solidFill>
                  <a:srgbClr val="191919"/>
                </a:solidFill>
                <a:ea typeface="宋体" panose="02010600030101010101" pitchFamily="2" charset="-122"/>
              </a:rPr>
              <a:t>大西洋赛区：纽约尼克斯队、布鲁克林篮网队、波士顿凯尔特人队、多伦多猛龙队、费城76人队。</a:t>
            </a:r>
            <a:endParaRPr lang="zh-CN" sz="1200" b="1">
              <a:solidFill>
                <a:srgbClr val="191919"/>
              </a:solidFill>
              <a:ea typeface="宋体" panose="02010600030101010101" pitchFamily="2" charset="-122"/>
            </a:endParaRPr>
          </a:p>
          <a:p>
            <a:pPr indent="0"/>
            <a:r>
              <a:rPr lang="zh-CN" sz="1200" b="1">
                <a:solidFill>
                  <a:srgbClr val="191919"/>
                </a:solidFill>
                <a:ea typeface="宋体" panose="02010600030101010101" pitchFamily="2" charset="-122"/>
              </a:rPr>
              <a:t>中部赛区：底特律活塞队、印第安纳步行者队、克里夫兰骑士队、密尔沃基雄鹿队、芝加哥公牛队。</a:t>
            </a:r>
            <a:endParaRPr lang="zh-CN" sz="1200" b="1">
              <a:solidFill>
                <a:srgbClr val="191919"/>
              </a:solidFill>
              <a:ea typeface="宋体" panose="02010600030101010101" pitchFamily="2" charset="-122"/>
            </a:endParaRPr>
          </a:p>
          <a:p>
            <a:pPr indent="0"/>
            <a:r>
              <a:rPr lang="zh-CN" sz="1200" b="1">
                <a:solidFill>
                  <a:srgbClr val="191919"/>
                </a:solidFill>
                <a:ea typeface="宋体" panose="02010600030101010101" pitchFamily="2" charset="-122"/>
              </a:rPr>
              <a:t>东南部赛区：迈阿密热火队、奥兰多魔术队、华盛顿奇才队、亚特兰大老鹰队、夏洛特黄蜂队。</a:t>
            </a:r>
            <a:endParaRPr lang="zh-CN" sz="1200" b="1">
              <a:solidFill>
                <a:srgbClr val="191919"/>
              </a:solidFill>
              <a:ea typeface="宋体" panose="02010600030101010101" pitchFamily="2" charset="-122"/>
            </a:endParaRPr>
          </a:p>
          <a:p>
            <a:pPr indent="0"/>
            <a:r>
              <a:rPr lang="en-US" altLang="zh-CN" sz="1200" b="1">
                <a:solidFill>
                  <a:srgbClr val="191919"/>
                </a:solidFill>
                <a:ea typeface="宋体" panose="02010600030101010101" pitchFamily="2" charset="-122"/>
              </a:rPr>
              <a:t>WEST</a:t>
            </a:r>
            <a:endParaRPr lang="zh-CN" sz="1200" b="1">
              <a:solidFill>
                <a:srgbClr val="191919"/>
              </a:solidFill>
              <a:ea typeface="宋体" panose="02010600030101010101" pitchFamily="2" charset="-122"/>
            </a:endParaRPr>
          </a:p>
          <a:p>
            <a:pPr indent="0"/>
            <a:r>
              <a:rPr lang="zh-CN" sz="1200" b="1">
                <a:solidFill>
                  <a:srgbClr val="191919"/>
                </a:solidFill>
                <a:ea typeface="宋体" panose="02010600030101010101" pitchFamily="2" charset="-122"/>
              </a:rPr>
              <a:t>西北赛区：明尼苏达森林狼队、丹佛掘金队、犹他爵士队、波特兰开拓者队、俄克拉荷马雷霆队；</a:t>
            </a:r>
            <a:endParaRPr lang="zh-CN" sz="1200" b="1">
              <a:solidFill>
                <a:srgbClr val="191919"/>
              </a:solidFill>
              <a:ea typeface="宋体" panose="02010600030101010101" pitchFamily="2" charset="-122"/>
            </a:endParaRPr>
          </a:p>
          <a:p>
            <a:pPr indent="0"/>
            <a:r>
              <a:rPr lang="zh-CN" sz="1200" b="1">
                <a:solidFill>
                  <a:srgbClr val="191919"/>
                </a:solidFill>
                <a:ea typeface="宋体" panose="02010600030101010101" pitchFamily="2" charset="-122"/>
              </a:rPr>
              <a:t>太平洋赛区：萨克拉门托国王队、洛杉矶湖人队、菲尼克斯太阳队、金州勇士队、洛杉矶快船队；</a:t>
            </a:r>
            <a:endParaRPr lang="zh-CN" sz="1200" b="1">
              <a:solidFill>
                <a:srgbClr val="191919"/>
              </a:solidFill>
              <a:ea typeface="宋体" panose="02010600030101010101" pitchFamily="2" charset="-122"/>
            </a:endParaRPr>
          </a:p>
          <a:p>
            <a:pPr indent="0"/>
            <a:r>
              <a:rPr lang="zh-CN" sz="1200" b="1">
                <a:solidFill>
                  <a:srgbClr val="191919"/>
                </a:solidFill>
                <a:ea typeface="宋体" panose="02010600030101010101" pitchFamily="2" charset="-122"/>
              </a:rPr>
              <a:t>西南赛区：圣安东尼奥马刺队、休斯敦火箭队、达拉斯独行侠队、孟菲斯灰熊队、新奥尔良鹈鹕队。</a:t>
            </a:r>
            <a:endParaRPr lang="zh-CN" altLang="en-US" b="1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5740400" y="1741805"/>
            <a:ext cx="5613400" cy="40836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>
          <a:xfrm>
            <a:off x="0" y="0"/>
            <a:ext cx="12202347" cy="1471613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67"/>
          <p:cNvGrpSpPr/>
          <p:nvPr/>
        </p:nvGrpSpPr>
        <p:grpSpPr>
          <a:xfrm rot="10800000">
            <a:off x="-1" y="260555"/>
            <a:ext cx="2121463" cy="651931"/>
            <a:chOff x="6876257" y="419100"/>
            <a:chExt cx="1591097" cy="488948"/>
          </a:xfrm>
          <a:solidFill>
            <a:schemeClr val="bg1"/>
          </a:solidFill>
        </p:grpSpPr>
        <p:sp>
          <p:nvSpPr>
            <p:cNvPr id="47" name="矩形 9"/>
            <p:cNvSpPr/>
            <p:nvPr/>
          </p:nvSpPr>
          <p:spPr>
            <a:xfrm>
              <a:off x="6876257" y="419100"/>
              <a:ext cx="1591097" cy="488948"/>
            </a:xfrm>
            <a:custGeom>
              <a:avLst/>
              <a:gdLst/>
              <a:ahLst/>
              <a:cxnLst/>
              <a:rect l="l" t="t" r="r" b="b"/>
              <a:pathLst>
                <a:path w="144016" h="869444">
                  <a:moveTo>
                    <a:pt x="0" y="0"/>
                  </a:moveTo>
                  <a:lnTo>
                    <a:pt x="144016" y="0"/>
                  </a:lnTo>
                  <a:lnTo>
                    <a:pt x="144016" y="869444"/>
                  </a:lnTo>
                  <a:lnTo>
                    <a:pt x="0" y="86944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 rot="10800000">
              <a:off x="7156658" y="489721"/>
              <a:ext cx="596265" cy="345281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zh-CN" sz="2400" b="1" dirty="0">
                  <a:solidFill>
                    <a:srgbClr val="01988F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赛制</a:t>
              </a:r>
              <a:endParaRPr lang="zh-CN" sz="2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endParaRPr>
            </a:p>
          </p:txBody>
        </p:sp>
      </p:grpSp>
      <p:pic>
        <p:nvPicPr>
          <p:cNvPr id="50" name="图片 49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401852" y="395612"/>
            <a:ext cx="2399624" cy="675950"/>
          </a:xfrm>
          <a:prstGeom prst="rect">
            <a:avLst/>
          </a:prstGeom>
        </p:spPr>
      </p:pic>
      <p:grpSp>
        <p:nvGrpSpPr>
          <p:cNvPr id="5" name="ïślîḓê"/>
          <p:cNvGrpSpPr/>
          <p:nvPr/>
        </p:nvGrpSpPr>
        <p:grpSpPr>
          <a:xfrm>
            <a:off x="357188" y="2552914"/>
            <a:ext cx="2124365" cy="2253971"/>
            <a:chOff x="483870" y="2729646"/>
            <a:chExt cx="1803055" cy="1913058"/>
          </a:xfrm>
        </p:grpSpPr>
        <p:sp>
          <p:nvSpPr>
            <p:cNvPr id="6" name="işḻîḓê"/>
            <p:cNvSpPr/>
            <p:nvPr/>
          </p:nvSpPr>
          <p:spPr>
            <a:xfrm>
              <a:off x="1040766" y="2729646"/>
              <a:ext cx="668942" cy="668942"/>
            </a:xfrm>
            <a:prstGeom prst="ellipse">
              <a:avLst/>
            </a:prstGeom>
            <a:noFill/>
            <a:ln w="12700">
              <a:solidFill>
                <a:srgbClr val="01988F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7" name="íśľîde"/>
            <p:cNvGrpSpPr/>
            <p:nvPr/>
          </p:nvGrpSpPr>
          <p:grpSpPr>
            <a:xfrm>
              <a:off x="483870" y="3562032"/>
              <a:ext cx="1803055" cy="1080672"/>
              <a:chOff x="483870" y="3448743"/>
              <a:chExt cx="1803055" cy="1080672"/>
            </a:xfrm>
          </p:grpSpPr>
          <p:sp>
            <p:nvSpPr>
              <p:cNvPr id="8" name="ï$ļïḓé"/>
              <p:cNvSpPr/>
              <p:nvPr/>
            </p:nvSpPr>
            <p:spPr bwMode="auto">
              <a:xfrm>
                <a:off x="483870" y="3886046"/>
                <a:ext cx="1758345" cy="643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lang="en-US" altLang="zh-CN" sz="1600" dirty="0"/>
              </a:p>
              <a:p>
                <a:pPr algn="ctr"/>
                <a:endParaRPr lang="en-US" altLang="zh-CN" sz="1600" dirty="0"/>
              </a:p>
            </p:txBody>
          </p:sp>
          <p:sp>
            <p:nvSpPr>
              <p:cNvPr id="9" name="işḷîḍe"/>
              <p:cNvSpPr txBox="1"/>
              <p:nvPr/>
            </p:nvSpPr>
            <p:spPr bwMode="auto">
              <a:xfrm>
                <a:off x="483870" y="3448743"/>
                <a:ext cx="1803055" cy="43918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400" b="1" dirty="0">
                    <a:latin typeface="方正字迹-典雅楷体简体" pitchFamily="2" charset="-122"/>
                    <a:ea typeface="方正字迹-典雅楷体简体" pitchFamily="2" charset="-122"/>
                  </a:rPr>
                  <a:t>比赛赛程</a:t>
                </a:r>
                <a:endParaRPr lang="en-US" altLang="zh-CN" sz="2400" b="1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</p:grpSp>
      </p:grpSp>
      <p:grpSp>
        <p:nvGrpSpPr>
          <p:cNvPr id="10" name="isḻîḑè"/>
          <p:cNvGrpSpPr/>
          <p:nvPr/>
        </p:nvGrpSpPr>
        <p:grpSpPr>
          <a:xfrm>
            <a:off x="2503412" y="3953377"/>
            <a:ext cx="2097163" cy="2225109"/>
            <a:chOff x="2223429" y="2729646"/>
            <a:chExt cx="1803055" cy="1913058"/>
          </a:xfrm>
        </p:grpSpPr>
        <p:sp>
          <p:nvSpPr>
            <p:cNvPr id="11" name="ïṣļîḑè"/>
            <p:cNvSpPr/>
            <p:nvPr/>
          </p:nvSpPr>
          <p:spPr>
            <a:xfrm>
              <a:off x="2780325" y="2729646"/>
              <a:ext cx="668942" cy="668942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12" name="íslíḍe"/>
            <p:cNvGrpSpPr/>
            <p:nvPr/>
          </p:nvGrpSpPr>
          <p:grpSpPr>
            <a:xfrm>
              <a:off x="2223429" y="3562032"/>
              <a:ext cx="1803055" cy="1080672"/>
              <a:chOff x="2223429" y="3448743"/>
              <a:chExt cx="1803055" cy="1080672"/>
            </a:xfrm>
          </p:grpSpPr>
          <p:sp>
            <p:nvSpPr>
              <p:cNvPr id="13" name="iṡḷíďé"/>
              <p:cNvSpPr/>
              <p:nvPr/>
            </p:nvSpPr>
            <p:spPr bwMode="auto">
              <a:xfrm>
                <a:off x="2245332" y="3886046"/>
                <a:ext cx="1732017" cy="643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dirty="0">
                    <a:latin typeface="方正字迹-典雅楷体简体" pitchFamily="2" charset="-122"/>
                    <a:ea typeface="方正字迹-典雅楷体简体" pitchFamily="2" charset="-122"/>
                  </a:rPr>
                  <a:t>NBA</a:t>
                </a:r>
                <a:r>
                  <a:rPr lang="zh-CN" altLang="en-US" dirty="0">
                    <a:latin typeface="方正字迹-典雅楷体简体" pitchFamily="2" charset="-122"/>
                    <a:ea typeface="方正字迹-典雅楷体简体" pitchFamily="2" charset="-122"/>
                  </a:rPr>
                  <a:t>选秀</a:t>
                </a:r>
                <a:endParaRPr lang="zh-CN" altLang="en-US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  <p:sp>
            <p:nvSpPr>
              <p:cNvPr id="14" name="ïṣľiďè"/>
              <p:cNvSpPr txBox="1"/>
              <p:nvPr/>
            </p:nvSpPr>
            <p:spPr bwMode="auto">
              <a:xfrm>
                <a:off x="2223429" y="3448743"/>
                <a:ext cx="1803055" cy="43918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400" b="1" dirty="0">
                    <a:latin typeface="方正字迹-典雅楷体简体" pitchFamily="2" charset="-122"/>
                    <a:ea typeface="方正字迹-典雅楷体简体" pitchFamily="2" charset="-122"/>
                  </a:rPr>
                  <a:t>比赛结果</a:t>
                </a:r>
                <a:endParaRPr lang="zh-CN" altLang="en-US" sz="2400" b="1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2600770" y="3838237"/>
            <a:ext cx="1796339" cy="761374"/>
            <a:chOff x="2368022" y="3153797"/>
            <a:chExt cx="1796339" cy="761374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2368022" y="3153797"/>
              <a:ext cx="0" cy="761374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4164361" y="3153797"/>
              <a:ext cx="0" cy="761374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74"/>
          <p:cNvSpPr txBox="1"/>
          <p:nvPr/>
        </p:nvSpPr>
        <p:spPr>
          <a:xfrm>
            <a:off x="1183559" y="2425650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rPr>
              <a:t>1</a:t>
            </a:r>
            <a:endParaRPr lang="zh-CN" altLang="en-US" sz="5400" b="1" dirty="0">
              <a:solidFill>
                <a:srgbClr val="01988F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19" name="TextBox 75"/>
          <p:cNvSpPr txBox="1"/>
          <p:nvPr/>
        </p:nvSpPr>
        <p:spPr>
          <a:xfrm>
            <a:off x="3279980" y="3821061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rPr>
              <a:t>2</a:t>
            </a:r>
            <a:endParaRPr lang="zh-CN" altLang="en-US" sz="5400" b="1" dirty="0">
              <a:solidFill>
                <a:srgbClr val="01988F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20" name="íşlídê"/>
          <p:cNvSpPr/>
          <p:nvPr/>
        </p:nvSpPr>
        <p:spPr bwMode="auto">
          <a:xfrm>
            <a:off x="408357" y="4150949"/>
            <a:ext cx="2100262" cy="770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altLang="en-US" dirty="0">
                <a:latin typeface="方正字迹-典雅楷体简体" pitchFamily="2" charset="-122"/>
                <a:ea typeface="方正字迹-典雅楷体简体" pitchFamily="2" charset="-122"/>
              </a:rPr>
              <a:t>常规赛</a:t>
            </a:r>
            <a:endParaRPr lang="zh-CN" altLang="en-US" dirty="0"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zh-CN" altLang="en-US" dirty="0">
                <a:latin typeface="方正字迹-典雅楷体简体" pitchFamily="2" charset="-122"/>
                <a:ea typeface="方正字迹-典雅楷体简体" pitchFamily="2" charset="-122"/>
              </a:rPr>
              <a:t>季后赛附加赛</a:t>
            </a:r>
            <a:endParaRPr lang="zh-CN" altLang="en-US" dirty="0"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zh-CN" altLang="en-US" dirty="0">
                <a:latin typeface="方正字迹-典雅楷体简体" pitchFamily="2" charset="-122"/>
                <a:ea typeface="方正字迹-典雅楷体简体" pitchFamily="2" charset="-122"/>
              </a:rPr>
              <a:t>季后赛</a:t>
            </a:r>
            <a:endParaRPr lang="zh-CN" altLang="en-US" dirty="0"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en-US" altLang="zh-CN" dirty="0">
                <a:latin typeface="方正字迹-典雅楷体简体" pitchFamily="2" charset="-122"/>
                <a:ea typeface="方正字迹-典雅楷体简体" pitchFamily="2" charset="-122"/>
              </a:rPr>
              <a:t>Final</a:t>
            </a:r>
            <a:endParaRPr lang="en-US" altLang="zh-CN" dirty="0"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endParaRPr lang="en-US" altLang="zh-CN" dirty="0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>
            <a:alphaModFix amt="47000"/>
          </a:blip>
          <a:stretch>
            <a:fillRect/>
          </a:stretch>
        </p:blipFill>
        <p:spPr>
          <a:xfrm>
            <a:off x="4651375" y="2065655"/>
            <a:ext cx="6878320" cy="41128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0664059" y="-1"/>
            <a:ext cx="842962" cy="6858001"/>
          </a:xfrm>
          <a:prstGeom prst="rect">
            <a:avLst/>
          </a:prstGeom>
          <a:solidFill>
            <a:srgbClr val="01988F"/>
          </a:solidFill>
          <a:ln>
            <a:solidFill>
              <a:srgbClr val="019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9524344" y="0"/>
            <a:ext cx="842962" cy="6858001"/>
          </a:xfrm>
          <a:prstGeom prst="rect">
            <a:avLst/>
          </a:prstGeom>
          <a:solidFill>
            <a:srgbClr val="01988F"/>
          </a:solidFill>
          <a:ln>
            <a:solidFill>
              <a:srgbClr val="019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816606" y="0"/>
            <a:ext cx="2688299" cy="6858000"/>
          </a:xfrm>
          <a:prstGeom prst="rect">
            <a:avLst/>
          </a:prstGeom>
          <a:solidFill>
            <a:srgbClr val="01988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/>
            <a:endParaRPr lang="zh-CN" altLang="en-US" dirty="0"/>
          </a:p>
        </p:txBody>
      </p:sp>
      <p:cxnSp>
        <p:nvCxnSpPr>
          <p:cNvPr id="32" name="直接连接符 31"/>
          <p:cNvCxnSpPr/>
          <p:nvPr/>
        </p:nvCxnSpPr>
        <p:spPr>
          <a:xfrm>
            <a:off x="816606" y="3909053"/>
            <a:ext cx="2688299" cy="0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750475" y="3748613"/>
            <a:ext cx="676910" cy="2935188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pPr marL="0" lvl="1"/>
            <a:r>
              <a:rPr lang="zh-CN" altLang="en-US" sz="4400" b="1" spc="800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典型球队</a:t>
            </a:r>
            <a:endParaRPr lang="zh-CN" altLang="en-US" sz="4400" b="1" spc="800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546315" y="1590509"/>
            <a:ext cx="2112235" cy="1661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PART </a:t>
            </a:r>
            <a:endParaRPr lang="en-US" altLang="zh-CN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方正字迹-典雅楷体简体" pitchFamily="2" charset="-122"/>
                <a:ea typeface="方正字迹-典雅楷体简体" pitchFamily="2" charset="-122"/>
              </a:rPr>
              <a:t>03</a:t>
            </a:r>
            <a:endParaRPr lang="zh-CN" altLang="en-US" sz="5400" b="1" dirty="0">
              <a:solidFill>
                <a:schemeClr val="bg1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pic>
        <p:nvPicPr>
          <p:cNvPr id="14" name="图片 13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15088" y="141787"/>
            <a:ext cx="2147657" cy="60497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3811905" y="1541780"/>
            <a:ext cx="7787005" cy="377380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 animBg="1"/>
      <p:bldP spid="31" grpId="0" bldLvl="0" animBg="1"/>
      <p:bldP spid="37" grpId="0"/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/>
          <p:nvPr/>
        </p:nvSpPr>
        <p:spPr>
          <a:xfrm>
            <a:off x="0" y="0"/>
            <a:ext cx="12202347" cy="1471613"/>
          </a:xfrm>
          <a:prstGeom prst="rect">
            <a:avLst/>
          </a:prstGeom>
          <a:solidFill>
            <a:srgbClr val="019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67"/>
          <p:cNvGrpSpPr/>
          <p:nvPr/>
        </p:nvGrpSpPr>
        <p:grpSpPr>
          <a:xfrm rot="10800000">
            <a:off x="-1" y="260555"/>
            <a:ext cx="2121463" cy="651931"/>
            <a:chOff x="6876257" y="419100"/>
            <a:chExt cx="1591097" cy="488948"/>
          </a:xfrm>
          <a:solidFill>
            <a:schemeClr val="bg1"/>
          </a:solidFill>
        </p:grpSpPr>
        <p:sp>
          <p:nvSpPr>
            <p:cNvPr id="47" name="矩形 9"/>
            <p:cNvSpPr/>
            <p:nvPr/>
          </p:nvSpPr>
          <p:spPr>
            <a:xfrm>
              <a:off x="6876257" y="419100"/>
              <a:ext cx="1591097" cy="488948"/>
            </a:xfrm>
            <a:custGeom>
              <a:avLst/>
              <a:gdLst/>
              <a:ahLst/>
              <a:cxnLst/>
              <a:rect l="l" t="t" r="r" b="b"/>
              <a:pathLst>
                <a:path w="144016" h="869444">
                  <a:moveTo>
                    <a:pt x="0" y="0"/>
                  </a:moveTo>
                  <a:lnTo>
                    <a:pt x="144016" y="0"/>
                  </a:lnTo>
                  <a:lnTo>
                    <a:pt x="144016" y="869444"/>
                  </a:lnTo>
                  <a:lnTo>
                    <a:pt x="0" y="86944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/>
            <p:cNvSpPr/>
            <p:nvPr/>
          </p:nvSpPr>
          <p:spPr>
            <a:xfrm rot="10800000">
              <a:off x="7156658" y="489721"/>
              <a:ext cx="1284922" cy="345281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zh-CN" sz="2400" b="1" dirty="0">
                  <a:solidFill>
                    <a:srgbClr val="01988F"/>
                  </a:solidFill>
                  <a:latin typeface="方正字迹-典雅楷体简体" pitchFamily="2" charset="-122"/>
                  <a:ea typeface="方正字迹-典雅楷体简体" pitchFamily="2" charset="-122"/>
                </a:rPr>
                <a:t>球市与球队</a:t>
              </a:r>
              <a:endParaRPr lang="zh-CN" sz="2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endParaRPr>
            </a:p>
          </p:txBody>
        </p:sp>
      </p:grpSp>
      <p:pic>
        <p:nvPicPr>
          <p:cNvPr id="50" name="图片 49" descr="标志与中英文校名组合规范_左右（反白，在深色背景下使用）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9401852" y="395612"/>
            <a:ext cx="2399624" cy="675950"/>
          </a:xfrm>
          <a:prstGeom prst="rect">
            <a:avLst/>
          </a:prstGeom>
        </p:spPr>
      </p:pic>
      <p:grpSp>
        <p:nvGrpSpPr>
          <p:cNvPr id="5" name="ïślîḓê"/>
          <p:cNvGrpSpPr/>
          <p:nvPr/>
        </p:nvGrpSpPr>
        <p:grpSpPr>
          <a:xfrm>
            <a:off x="357188" y="2552914"/>
            <a:ext cx="2124365" cy="2253971"/>
            <a:chOff x="483870" y="2729646"/>
            <a:chExt cx="1803055" cy="1913058"/>
          </a:xfrm>
        </p:grpSpPr>
        <p:sp>
          <p:nvSpPr>
            <p:cNvPr id="6" name="işḻîḓê"/>
            <p:cNvSpPr/>
            <p:nvPr/>
          </p:nvSpPr>
          <p:spPr>
            <a:xfrm>
              <a:off x="1040766" y="2729646"/>
              <a:ext cx="668942" cy="668942"/>
            </a:xfrm>
            <a:prstGeom prst="ellipse">
              <a:avLst/>
            </a:prstGeom>
            <a:noFill/>
            <a:ln w="12700">
              <a:solidFill>
                <a:srgbClr val="01988F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7" name="íśľîde"/>
            <p:cNvGrpSpPr/>
            <p:nvPr/>
          </p:nvGrpSpPr>
          <p:grpSpPr>
            <a:xfrm>
              <a:off x="483870" y="3562032"/>
              <a:ext cx="1803055" cy="1080672"/>
              <a:chOff x="483870" y="3448743"/>
              <a:chExt cx="1803055" cy="1080672"/>
            </a:xfrm>
          </p:grpSpPr>
          <p:sp>
            <p:nvSpPr>
              <p:cNvPr id="8" name="ï$ļïḓé"/>
              <p:cNvSpPr/>
              <p:nvPr/>
            </p:nvSpPr>
            <p:spPr bwMode="auto">
              <a:xfrm>
                <a:off x="483870" y="3886046"/>
                <a:ext cx="1758345" cy="643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 lang="en-US" altLang="zh-CN" sz="1600" dirty="0"/>
              </a:p>
              <a:p>
                <a:pPr algn="ctr"/>
                <a:endParaRPr lang="en-US" altLang="zh-CN" sz="1600" dirty="0"/>
              </a:p>
            </p:txBody>
          </p:sp>
          <p:sp>
            <p:nvSpPr>
              <p:cNvPr id="9" name="işḷîḍe"/>
              <p:cNvSpPr txBox="1"/>
              <p:nvPr/>
            </p:nvSpPr>
            <p:spPr bwMode="auto">
              <a:xfrm>
                <a:off x="483870" y="3448743"/>
                <a:ext cx="1803055" cy="43918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zh-CN" altLang="en-US" sz="2400" b="1" dirty="0">
                    <a:latin typeface="方正字迹-典雅楷体简体" pitchFamily="2" charset="-122"/>
                    <a:ea typeface="方正字迹-典雅楷体简体" pitchFamily="2" charset="-122"/>
                  </a:rPr>
                  <a:t>大小球市</a:t>
                </a:r>
                <a:endParaRPr lang="en-US" altLang="zh-CN" sz="2400" b="1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</p:grpSp>
      </p:grpSp>
      <p:grpSp>
        <p:nvGrpSpPr>
          <p:cNvPr id="10" name="isḻîḑè"/>
          <p:cNvGrpSpPr/>
          <p:nvPr/>
        </p:nvGrpSpPr>
        <p:grpSpPr>
          <a:xfrm>
            <a:off x="2503412" y="3953377"/>
            <a:ext cx="2097163" cy="2225109"/>
            <a:chOff x="2223429" y="2729646"/>
            <a:chExt cx="1803055" cy="1913058"/>
          </a:xfrm>
        </p:grpSpPr>
        <p:sp>
          <p:nvSpPr>
            <p:cNvPr id="11" name="ïṣļîḑè"/>
            <p:cNvSpPr/>
            <p:nvPr/>
          </p:nvSpPr>
          <p:spPr>
            <a:xfrm>
              <a:off x="2780325" y="2729646"/>
              <a:ext cx="668942" cy="668942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grpSp>
          <p:nvGrpSpPr>
            <p:cNvPr id="12" name="íslíḍe"/>
            <p:cNvGrpSpPr/>
            <p:nvPr/>
          </p:nvGrpSpPr>
          <p:grpSpPr>
            <a:xfrm>
              <a:off x="2223429" y="3562032"/>
              <a:ext cx="1803055" cy="1080672"/>
              <a:chOff x="2223429" y="3448743"/>
              <a:chExt cx="1803055" cy="1080672"/>
            </a:xfrm>
          </p:grpSpPr>
          <p:sp>
            <p:nvSpPr>
              <p:cNvPr id="13" name="iṡḷíďé"/>
              <p:cNvSpPr/>
              <p:nvPr/>
            </p:nvSpPr>
            <p:spPr bwMode="auto">
              <a:xfrm>
                <a:off x="2245332" y="3886046"/>
                <a:ext cx="1732017" cy="6433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dirty="0">
                    <a:latin typeface="方正字迹-典雅楷体简体" pitchFamily="2" charset="-122"/>
                    <a:ea typeface="方正字迹-典雅楷体简体" pitchFamily="2" charset="-122"/>
                  </a:rPr>
                  <a:t>NEWYORK</a:t>
                </a:r>
                <a:endParaRPr lang="en-US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  <a:p>
                <a:pPr algn="ctr"/>
                <a:r>
                  <a:rPr lang="en-US" dirty="0">
                    <a:latin typeface="方正字迹-典雅楷体简体" pitchFamily="2" charset="-122"/>
                    <a:ea typeface="方正字迹-典雅楷体简体" pitchFamily="2" charset="-122"/>
                  </a:rPr>
                  <a:t>LA</a:t>
                </a:r>
                <a:endParaRPr lang="en-US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  <p:sp>
            <p:nvSpPr>
              <p:cNvPr id="14" name="ïṣľiďè"/>
              <p:cNvSpPr txBox="1"/>
              <p:nvPr/>
            </p:nvSpPr>
            <p:spPr bwMode="auto">
              <a:xfrm>
                <a:off x="2223429" y="3448743"/>
                <a:ext cx="1803055" cy="43918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spcBef>
                    <a:spcPct val="0"/>
                  </a:spcBef>
                </a:pPr>
                <a:r>
                  <a:rPr lang="zh-CN" altLang="en-US" sz="2400" b="1" dirty="0">
                    <a:latin typeface="方正字迹-典雅楷体简体" pitchFamily="2" charset="-122"/>
                    <a:ea typeface="方正字迹-典雅楷体简体" pitchFamily="2" charset="-122"/>
                  </a:rPr>
                  <a:t>典型球队</a:t>
                </a:r>
                <a:endParaRPr lang="zh-CN" altLang="en-US" sz="2400" b="1" dirty="0">
                  <a:latin typeface="方正字迹-典雅楷体简体" pitchFamily="2" charset="-122"/>
                  <a:ea typeface="方正字迹-典雅楷体简体" pitchFamily="2" charset="-122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2600770" y="3838237"/>
            <a:ext cx="1796339" cy="761374"/>
            <a:chOff x="2368022" y="3153797"/>
            <a:chExt cx="1796339" cy="761374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2368022" y="3153797"/>
              <a:ext cx="0" cy="761374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4164361" y="3153797"/>
              <a:ext cx="0" cy="761374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74"/>
          <p:cNvSpPr txBox="1"/>
          <p:nvPr/>
        </p:nvSpPr>
        <p:spPr>
          <a:xfrm>
            <a:off x="1183559" y="2425650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rPr>
              <a:t>1</a:t>
            </a:r>
            <a:endParaRPr lang="zh-CN" altLang="en-US" sz="5400" b="1" dirty="0">
              <a:solidFill>
                <a:srgbClr val="01988F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19" name="TextBox 75"/>
          <p:cNvSpPr txBox="1"/>
          <p:nvPr/>
        </p:nvSpPr>
        <p:spPr>
          <a:xfrm>
            <a:off x="3279980" y="3821061"/>
            <a:ext cx="5309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01988F"/>
                </a:solidFill>
                <a:latin typeface="方正字迹-典雅楷体简体" pitchFamily="2" charset="-122"/>
                <a:ea typeface="方正字迹-典雅楷体简体" pitchFamily="2" charset="-122"/>
              </a:rPr>
              <a:t>2</a:t>
            </a:r>
            <a:endParaRPr lang="zh-CN" altLang="en-US" sz="5400" b="1" dirty="0">
              <a:solidFill>
                <a:srgbClr val="01988F"/>
              </a:solidFill>
              <a:latin typeface="方正字迹-典雅楷体简体" pitchFamily="2" charset="-122"/>
              <a:ea typeface="方正字迹-典雅楷体简体" pitchFamily="2" charset="-122"/>
            </a:endParaRPr>
          </a:p>
        </p:txBody>
      </p:sp>
      <p:sp>
        <p:nvSpPr>
          <p:cNvPr id="20" name="íşlídê"/>
          <p:cNvSpPr/>
          <p:nvPr/>
        </p:nvSpPr>
        <p:spPr bwMode="auto">
          <a:xfrm>
            <a:off x="408357" y="4150949"/>
            <a:ext cx="2100262" cy="7700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zh-CN" dirty="0">
                <a:latin typeface="方正字迹-典雅楷体简体" pitchFamily="2" charset="-122"/>
                <a:ea typeface="方正字迹-典雅楷体简体" pitchFamily="2" charset="-122"/>
              </a:rPr>
              <a:t>五个等级</a:t>
            </a:r>
            <a:endParaRPr lang="zh-CN" dirty="0">
              <a:latin typeface="方正字迹-典雅楷体简体" pitchFamily="2" charset="-122"/>
              <a:ea typeface="方正字迹-典雅楷体简体" pitchFamily="2" charset="-122"/>
            </a:endParaRPr>
          </a:p>
          <a:p>
            <a:pPr algn="ctr"/>
            <a:r>
              <a:rPr lang="zh-CN" dirty="0"/>
              <a:t>影响因素</a:t>
            </a:r>
            <a:endParaRPr 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790" y="1798955"/>
            <a:ext cx="4619625" cy="44862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slow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tags/tag1.xml><?xml version="1.0" encoding="utf-8"?>
<p:tagLst xmlns:p="http://schemas.openxmlformats.org/presentationml/2006/main">
  <p:tag name="TIMING" val="|2.1"/>
</p:tagLst>
</file>

<file path=ppt/tags/tag10.xml><?xml version="1.0" encoding="utf-8"?>
<p:tagLst xmlns:p="http://schemas.openxmlformats.org/presentationml/2006/main">
  <p:tag name="TIMING" val="|1.9|5.2|4.1"/>
</p:tagLst>
</file>

<file path=ppt/tags/tag11.xml><?xml version="1.0" encoding="utf-8"?>
<p:tagLst xmlns:p="http://schemas.openxmlformats.org/presentationml/2006/main">
  <p:tag name="TIMING" val="|1"/>
</p:tagLst>
</file>

<file path=ppt/tags/tag12.xml><?xml version="1.0" encoding="utf-8"?>
<p:tagLst xmlns:p="http://schemas.openxmlformats.org/presentationml/2006/main">
  <p:tag name="TIMING" val="|1.9|5.2|4.1"/>
</p:tagLst>
</file>

<file path=ppt/tags/tag13.xml><?xml version="1.0" encoding="utf-8"?>
<p:tagLst xmlns:p="http://schemas.openxmlformats.org/presentationml/2006/main">
  <p:tag name="TIMING" val="|1.9|5.2|4.1"/>
</p:tagLst>
</file>

<file path=ppt/tags/tag14.xml><?xml version="1.0" encoding="utf-8"?>
<p:tagLst xmlns:p="http://schemas.openxmlformats.org/presentationml/2006/main">
  <p:tag name="ISPRING_ULTRA_SCORM_COURSE_ID" val="F7001EDE-A6A7-4F21-A7EF-7B214F23BF6E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文艺小清新七月你好工作总结PPT模板"/>
</p:tagLst>
</file>

<file path=ppt/tags/tag2.xml><?xml version="1.0" encoding="utf-8"?>
<p:tagLst xmlns:p="http://schemas.openxmlformats.org/presentationml/2006/main">
  <p:tag name="TIMING" val="|3.3"/>
</p:tagLst>
</file>

<file path=ppt/tags/tag3.xml><?xml version="1.0" encoding="utf-8"?>
<p:tagLst xmlns:p="http://schemas.openxmlformats.org/presentationml/2006/main">
  <p:tag name="TIMING" val="|3.8|3.4|1.6"/>
</p:tagLst>
</file>

<file path=ppt/tags/tag4.xml><?xml version="1.0" encoding="utf-8"?>
<p:tagLst xmlns:p="http://schemas.openxmlformats.org/presentationml/2006/main">
  <p:tag name="TIMING" val="|3.3"/>
</p:tagLst>
</file>

<file path=ppt/tags/tag5.xml><?xml version="1.0" encoding="utf-8"?>
<p:tagLst xmlns:p="http://schemas.openxmlformats.org/presentationml/2006/main">
  <p:tag name="TIMING" val="|3.5|4.5|1.9|1.2"/>
</p:tagLst>
</file>

<file path=ppt/tags/tag6.xml><?xml version="1.0" encoding="utf-8"?>
<p:tagLst xmlns:p="http://schemas.openxmlformats.org/presentationml/2006/main">
  <p:tag name="TIMING" val="|3.8|3.4|1.6"/>
</p:tagLst>
</file>

<file path=ppt/tags/tag7.xml><?xml version="1.0" encoding="utf-8"?>
<p:tagLst xmlns:p="http://schemas.openxmlformats.org/presentationml/2006/main">
  <p:tag name="TIMING" val="|1.8"/>
</p:tagLst>
</file>

<file path=ppt/tags/tag8.xml><?xml version="1.0" encoding="utf-8"?>
<p:tagLst xmlns:p="http://schemas.openxmlformats.org/presentationml/2006/main">
  <p:tag name="TIMING" val="|3.8|3.4|1.6"/>
</p:tagLst>
</file>

<file path=ppt/tags/tag9.xml><?xml version="1.0" encoding="utf-8"?>
<p:tagLst xmlns:p="http://schemas.openxmlformats.org/presentationml/2006/main">
  <p:tag name="TIMING" val="|2.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965</Words>
  <Application>WPS 文字</Application>
  <PresentationFormat>宽屏</PresentationFormat>
  <Paragraphs>177</Paragraphs>
  <Slides>16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8" baseType="lpstr">
      <vt:lpstr>Arial</vt:lpstr>
      <vt:lpstr>方正书宋_GBK</vt:lpstr>
      <vt:lpstr>Wingdings</vt:lpstr>
      <vt:lpstr>方正字迹-典雅楷体简体</vt:lpstr>
      <vt:lpstr>苹方-简</vt:lpstr>
      <vt:lpstr>Segoe UI</vt:lpstr>
      <vt:lpstr>Century Gothic</vt:lpstr>
      <vt:lpstr>微软雅黑 Light</vt:lpstr>
      <vt:lpstr>宋体</vt:lpstr>
      <vt:lpstr>微软雅黑</vt:lpstr>
      <vt:lpstr>字魂35号-经典雅黑</vt:lpstr>
      <vt:lpstr>Impact MT Std</vt:lpstr>
      <vt:lpstr>Times New Roman</vt:lpstr>
      <vt:lpstr>等线</vt:lpstr>
      <vt:lpstr>汉仪中等线KW</vt:lpstr>
      <vt:lpstr>汉仪旗黑</vt:lpstr>
      <vt:lpstr>宋体</vt:lpstr>
      <vt:lpstr>Arial Unicode MS</vt:lpstr>
      <vt:lpstr>等线 Light</vt:lpstr>
      <vt:lpstr>汉仪书宋二KW</vt:lpstr>
      <vt:lpstr>冬青黑体简体中文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文艺小清新七月你好工作总结PPT模板</dc:title>
  <dc:creator>1</dc:creator>
  <cp:lastModifiedBy>zhouzhengqing</cp:lastModifiedBy>
  <cp:revision>156</cp:revision>
  <dcterms:created xsi:type="dcterms:W3CDTF">2022-04-06T15:18:23Z</dcterms:created>
  <dcterms:modified xsi:type="dcterms:W3CDTF">2022-04-06T15:18:23Z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93C349318AD74307968397FEB20C3121</vt:lpwstr>
  </property>
  <property fmtid="{D5CDD505-2E9C-101B-9397-08002B2CF9AE}" pid="3" name="KSOProductBuildVer">
    <vt:lpwstr>2052-3.8.1.6116</vt:lpwstr>
  </property>
</Properties>
</file>

<file path=docProps/thumbnail.jpeg>
</file>